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6" r:id="rId2"/>
    <p:sldId id="277" r:id="rId3"/>
    <p:sldId id="342" r:id="rId4"/>
    <p:sldId id="350" r:id="rId5"/>
    <p:sldId id="348" r:id="rId6"/>
    <p:sldId id="352" r:id="rId7"/>
    <p:sldId id="353" r:id="rId8"/>
    <p:sldId id="354" r:id="rId9"/>
    <p:sldId id="355" r:id="rId10"/>
    <p:sldId id="300" r:id="rId11"/>
    <p:sldId id="258" r:id="rId12"/>
    <p:sldId id="619" r:id="rId13"/>
    <p:sldId id="932" r:id="rId14"/>
    <p:sldId id="935" r:id="rId15"/>
    <p:sldId id="940" r:id="rId16"/>
    <p:sldId id="939" r:id="rId17"/>
    <p:sldId id="941" r:id="rId18"/>
    <p:sldId id="894" r:id="rId19"/>
    <p:sldId id="938" r:id="rId20"/>
    <p:sldId id="741" r:id="rId21"/>
    <p:sldId id="942" r:id="rId22"/>
    <p:sldId id="9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5D92B-8658-41BD-84F5-795B6BD072B4}" v="38" dt="2025-06-29T20:50:01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EB05B-0EEF-43A2-86DB-5E3293AC210B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0A42B-9B17-4681-8FD5-DC630CDF79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59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24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how the maps are made: we take hourly wave stress from WW3, and hourly current stress from NEMO. These are combined using the method of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Soulsby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to get a combined stress for waves and currents called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Tau_mean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and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Tau_max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You can't just add them up linearly.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Tau_max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is probably the most useful as it determines the threshold of motion and entrainment rate of sediments (while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Tau_mean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is the simpler summation without the non-linear part.). These hourly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Tau_mean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and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Tau_max</a:t>
            </a:r>
            <a:r>
              <a:rPr lang="en-GB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are then averaged over the whole month to give a single monthly average. These are what is plotted in the two different maps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A228-8918-4008-8587-E3D1372A2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3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3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52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0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5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3 photos are European Shags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53DFE-98F2-49A6-9D03-3D92E22D2C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8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6B6B6B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2A228-8918-4008-8587-E3D1372A25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C456-7C46-8CE2-08FA-E2F1FFDD1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AB9F2-94D2-C1F3-9CF4-4E54AC509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0747C-B9B5-0A31-1946-058EE3D8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BA9C2-ECAB-E3E9-2B08-A3A526B7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3E11A-6094-5361-490D-DBCABC87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C49A-BEC5-7A21-9218-57FB7B74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04274-0AB4-41B6-6EC4-D190745ED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12832-F40B-1D8D-8E7A-FF0F7612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C5A7-D8FD-0B08-90ED-8DB05CDF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A3F2C-FB6F-091D-5E6D-4A528EEF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0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BC21E-F331-FED8-3730-8C3250B76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761B0-F6D4-96F6-2294-DD7E1BA99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3886-BC9F-C1D2-5B03-B66DA15C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00A9-9ACB-20AD-CAD1-361B1A6F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48025-B2B3-FB76-EDDB-FB3E572A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6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3146936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231603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9"/>
            <a:ext cx="10643872" cy="51927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B014A-88A3-B74D-B974-45935869F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7B76781-1980-6F49-8CCC-8682BE54017D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5FBE4D-298B-BA4F-AB22-68A9EF92283B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C18D32-F796-8D46-B98D-9E4E375A6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6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 dirty="0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2"/>
            <a:ext cx="5090325" cy="51925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84250"/>
            <a:ext cx="53721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474627-CD30-3A44-91B4-CA1DB6B41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1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1918-7D85-4396-0FC0-1337ECB8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3BEE-B52D-476C-7449-911CFA90E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1D3CD-AE7E-E9B7-6796-4FE79303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7FB4-FDC5-1219-3F9B-640C469CA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3E91C-AF5C-C5E6-AA96-9482FF48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60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9D1E-71E8-6363-C98A-3959B4F9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921A4-D769-6DE8-9020-91FCBF272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40BAB-8195-A854-D1B2-28A889B9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73E70-95DE-DB6E-1BA5-E78D0454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DB37A-1C56-F479-4992-9E20968E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8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C08E-884C-FBA9-B21B-647BBF69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BD9EC-6588-E237-B958-4537EBC57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096E5-6525-B975-D598-CFFCF7ABC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3D40E-8E5C-913D-6B96-CC8D75A0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4C932-7900-F157-E31F-B06F661E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4D676-3F72-F7E3-CC73-6327B179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8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6B83-1632-96D5-C577-02DE36A6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E522-CA33-A53C-31DA-01EDD9A43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8D4E0-950C-77E1-3CE7-ED14CF8A0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4CC16-3FA7-3253-EEFA-E5D07A918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F6408-E154-B580-52A7-EAF102846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51AEF4-B8BA-22BB-D90C-B66E40E6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364A4-CE31-74F3-BB6F-911B62C7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C2728-80C6-213B-EE8F-1B987F6D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43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D8D4-53D6-901D-E155-28E7C220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80E8A-93A0-CE96-E5CE-A96A6955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4268D-AA2B-FE5C-7018-AAF33F69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1664-B3FB-A552-EC9D-EBD70A96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3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E1C31-839B-4DE5-3911-CC43C917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6333B-05CE-6E40-8746-2D9DE0FB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89078-C244-67E8-5962-1458D767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0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2AF5-6B13-122C-B8CB-C7270ABA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5D3DF-97E4-6A31-6D05-6869DB34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3B3AE-64BC-F14A-24BD-18FD1072C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B3111-76D4-155A-A15A-15F7792C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3F687-C834-4440-9A4B-E6638098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504F4-21B6-6E53-BAF8-C7D30537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1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F3D7-85AD-D99D-5CFF-A9B16275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780AA-02F3-58B2-986B-9E3A3DC07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E72F3-FBFF-0A46-1E25-674FE179E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66ACD-2E81-C88C-06C1-EE41CECA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B7C0E-182D-3917-C7B3-8D1BADEA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AE01C-9968-F8A3-6C5F-044F39B1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04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FB47-8F0E-7DEE-F37B-DBC202C2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4176-646B-F963-8DC6-D55A5C8FF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AB967-DA9B-BA96-5F78-9BF758100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064531-5798-4DBD-A314-66B46AB75FF6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83908-8814-D8E9-2CBE-44E03F30C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1D34E-A76F-6A61-B56E-306A0FC46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64024-9EA9-4800-830C-9D83BAC8B2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7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1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microsoft.com/office/2007/relationships/hdphoto" Target="../media/hdphoto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1.wdp"/><Relationship Id="rId5" Type="http://schemas.openxmlformats.org/officeDocument/2006/relationships/image" Target="../media/image66.png"/><Relationship Id="rId15" Type="http://schemas.microsoft.com/office/2007/relationships/hdphoto" Target="../media/hdphoto3.wdp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4.tiff"/><Relationship Id="rId16" Type="http://schemas.openxmlformats.org/officeDocument/2006/relationships/image" Target="../media/image20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rineheatwaves.org/tracker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910478-04BB-004D-9E24-F54A6ECAB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934" y="1435189"/>
            <a:ext cx="6919691" cy="121117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Does Morecambe bay respond to wave events in a way we expect?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D00A0-9C80-4DEC-9DD4-572B0D0ACC24}"/>
              </a:ext>
            </a:extLst>
          </p:cNvPr>
          <p:cNvSpPr/>
          <p:nvPr/>
        </p:nvSpPr>
        <p:spPr>
          <a:xfrm>
            <a:off x="788904" y="3336403"/>
            <a:ext cx="6096000" cy="2890278"/>
          </a:xfrm>
          <a:prstGeom prst="rect">
            <a:avLst/>
          </a:prstGeom>
        </p:spPr>
        <p:txBody>
          <a:bodyPr numCol="1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C. A. Unsworth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D. Lichtman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M. E. Williams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P. D. Thorne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X. Wei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J. Brown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L. O. </a:t>
            </a:r>
            <a:r>
              <a:rPr lang="en-GB" sz="20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Amoudry</a:t>
            </a:r>
            <a:endParaRPr lang="en-GB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A25DA-AAF9-407F-BAD8-19DA12967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32656"/>
            <a:ext cx="3816424" cy="782631"/>
          </a:xfrm>
          <a:prstGeom prst="rect">
            <a:avLst/>
          </a:prstGeom>
        </p:spPr>
      </p:pic>
      <p:pic>
        <p:nvPicPr>
          <p:cNvPr id="5" name="Picture 4" descr="A sandy beach next to a body of water&#10;&#10;Description automatically generated">
            <a:extLst>
              <a:ext uri="{FF2B5EF4-FFF2-40B4-BE49-F238E27FC236}">
                <a16:creationId xmlns:a16="http://schemas.microsoft.com/office/drawing/2014/main" id="{8E112827-30CE-4174-B7D1-0D904BE34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07" t="45669" r="17713" b="17020"/>
          <a:stretch/>
        </p:blipFill>
        <p:spPr>
          <a:xfrm>
            <a:off x="6606871" y="4299219"/>
            <a:ext cx="5585129" cy="255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977E73-4045-435D-9CD2-624B0900C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184" y="1696209"/>
            <a:ext cx="3650912" cy="24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95C04EC-C655-492F-AB23-BCA62F29F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0383" y="1103315"/>
            <a:ext cx="7239526" cy="5166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88639-2BA7-498C-8046-01AB59ABD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18" y="472743"/>
            <a:ext cx="5890082" cy="441756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586C85A-6ADD-309C-564E-A9AB14D8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53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A0F57D-C776-A2A4-554B-BE941E89E22F}"/>
              </a:ext>
            </a:extLst>
          </p:cNvPr>
          <p:cNvSpPr txBox="1"/>
          <p:nvPr/>
        </p:nvSpPr>
        <p:spPr>
          <a:xfrm>
            <a:off x="2754327" y="392044"/>
            <a:ext cx="9923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kern="0" dirty="0">
                <a:solidFill>
                  <a:srgbClr val="F9B44B"/>
                </a:solidFill>
                <a:latin typeface="Proxima Nova"/>
                <a:ea typeface="+mj-ea"/>
                <a:cs typeface="+mj-cs"/>
              </a:rPr>
              <a:t>Seabed modification around offshore wind farms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BB75D-76D7-6177-4F31-976B96C5D7D7}"/>
              </a:ext>
            </a:extLst>
          </p:cNvPr>
          <p:cNvSpPr txBox="1"/>
          <p:nvPr/>
        </p:nvSpPr>
        <p:spPr>
          <a:xfrm>
            <a:off x="459771" y="1923910"/>
            <a:ext cx="512044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0" dirty="0">
                <a:latin typeface="Proxima Nova"/>
                <a:ea typeface="+mj-ea"/>
                <a:cs typeface="+mj-cs"/>
              </a:rPr>
              <a:t>The </a:t>
            </a:r>
            <a:r>
              <a:rPr lang="en-GB" sz="2400" b="1" kern="0" dirty="0" err="1">
                <a:latin typeface="Proxima Nova"/>
                <a:ea typeface="+mj-ea"/>
                <a:cs typeface="+mj-cs"/>
              </a:rPr>
              <a:t>Ecowind</a:t>
            </a:r>
            <a:r>
              <a:rPr lang="en-GB" sz="2400" b="1" kern="0" dirty="0">
                <a:latin typeface="Proxima Nova"/>
                <a:ea typeface="+mj-ea"/>
                <a:cs typeface="+mj-cs"/>
              </a:rPr>
              <a:t>-Accelerate Team</a:t>
            </a:r>
          </a:p>
          <a:p>
            <a:endParaRPr lang="en-GB" sz="1800" b="1" dirty="0">
              <a:latin typeface="Calibri"/>
              <a:ea typeface="Times New Roman" panose="02020603050405020304" pitchFamily="18" charset="0"/>
              <a:cs typeface="Calibri"/>
            </a:endParaRPr>
          </a:p>
          <a:p>
            <a:r>
              <a:rPr lang="en-GB" dirty="0">
                <a:latin typeface="Calibri"/>
                <a:ea typeface="Times New Roman" panose="02020603050405020304" pitchFamily="18" charset="0"/>
                <a:cs typeface="Calibri"/>
              </a:rPr>
              <a:t>Lead: </a:t>
            </a:r>
            <a:r>
              <a:rPr lang="en-GB" sz="1800" b="1" dirty="0">
                <a:latin typeface="Calibri"/>
                <a:ea typeface="Times New Roman" panose="02020603050405020304" pitchFamily="18" charset="0"/>
                <a:cs typeface="Calibri"/>
              </a:rPr>
              <a:t>Katrien Van Landeghem</a:t>
            </a:r>
          </a:p>
          <a:p>
            <a:endParaRPr lang="en-GB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b="1" dirty="0">
                <a:latin typeface="Calibri"/>
                <a:ea typeface="Times New Roman" panose="02020603050405020304" pitchFamily="18" charset="0"/>
                <a:cs typeface="Calibri"/>
              </a:rPr>
              <a:t>Shelf scale - </a:t>
            </a:r>
            <a:r>
              <a:rPr lang="en-GB" sz="1800" dirty="0">
                <a:latin typeface="Calibri"/>
                <a:ea typeface="Times New Roman" panose="02020603050405020304" pitchFamily="18" charset="0"/>
                <a:cs typeface="Calibri"/>
              </a:rPr>
              <a:t>Lucy Bricheno, Julia Rulent</a:t>
            </a:r>
          </a:p>
          <a:p>
            <a:endParaRPr lang="en-GB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sz="1800" b="1" dirty="0">
                <a:latin typeface="Calibri"/>
                <a:ea typeface="Calibri" panose="020F0502020204030204" pitchFamily="34" charset="0"/>
                <a:cs typeface="Calibri"/>
              </a:rPr>
              <a:t>Local Scale - </a:t>
            </a:r>
            <a:r>
              <a:rPr lang="en-GB" sz="1800" dirty="0">
                <a:latin typeface="Calibri"/>
                <a:ea typeface="Calibri" panose="020F0502020204030204" pitchFamily="34" charset="0"/>
                <a:cs typeface="Calibri"/>
              </a:rPr>
              <a:t>Chris Unsworth, Connor McCarron, </a:t>
            </a:r>
            <a:r>
              <a:rPr lang="en-GB" sz="1800" dirty="0">
                <a:latin typeface="Calibri"/>
                <a:ea typeface="Times New Roman" panose="02020603050405020304" pitchFamily="18" charset="0"/>
                <a:cs typeface="Calibri"/>
              </a:rPr>
              <a:t>Martin Austin,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Richard Whitehouse, Mike Clare</a:t>
            </a:r>
            <a:endParaRPr lang="en-GB" sz="1800" dirty="0">
              <a:latin typeface="Calibri"/>
              <a:ea typeface="Times New Roman" panose="02020603050405020304" pitchFamily="18" charset="0"/>
              <a:cs typeface="Calibri"/>
            </a:endParaRPr>
          </a:p>
          <a:p>
            <a:endParaRPr lang="en-GB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sz="1800" b="1" dirty="0">
                <a:latin typeface="Calibri"/>
                <a:ea typeface="Times New Roman" panose="02020603050405020304" pitchFamily="18" charset="0"/>
                <a:cs typeface="Calibri"/>
              </a:rPr>
              <a:t>Biology – </a:t>
            </a:r>
            <a:r>
              <a:rPr lang="en-GB" sz="1800" dirty="0">
                <a:latin typeface="Calibri"/>
                <a:ea typeface="Times New Roman" panose="02020603050405020304" pitchFamily="18" charset="0"/>
                <a:cs typeface="Calibri"/>
              </a:rPr>
              <a:t>Lisa Skin, Tabitha Pearman, Olivia Hicks, </a:t>
            </a:r>
            <a:r>
              <a:rPr lang="en-US" dirty="0">
                <a:latin typeface="Calibri"/>
                <a:cs typeface="Calibri"/>
              </a:rPr>
              <a:t>Andrew Gates, James Strong, Sharon Macallan, Veerle Huvenne, James Waggitt, Claire Carrington and Shaun Fraser (and more)</a:t>
            </a:r>
            <a:endParaRPr lang="en-GB" sz="1800" dirty="0">
              <a:latin typeface="Calibri"/>
              <a:ea typeface="Times New Roman" panose="02020603050405020304" pitchFamily="18" charset="0"/>
              <a:cs typeface="Calibri"/>
            </a:endParaRPr>
          </a:p>
          <a:p>
            <a:endParaRPr lang="en-GB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sz="1800" b="1" dirty="0">
                <a:latin typeface="Calibri"/>
                <a:ea typeface="Times New Roman" panose="02020603050405020304" pitchFamily="18" charset="0"/>
                <a:cs typeface="Calibri"/>
              </a:rPr>
              <a:t>CGG - </a:t>
            </a:r>
            <a:r>
              <a:rPr lang="en-GB" sz="1800" dirty="0">
                <a:latin typeface="Calibri"/>
                <a:ea typeface="Times New Roman" panose="02020603050405020304" pitchFamily="18" charset="0"/>
                <a:cs typeface="Calibri"/>
              </a:rPr>
              <a:t>Nick Heavens, Sharon Macallan, </a:t>
            </a:r>
            <a:r>
              <a:rPr lang="en-US" dirty="0">
                <a:latin typeface="Calibri"/>
                <a:cs typeface="Calibri"/>
              </a:rPr>
              <a:t>David Gold (and more)</a:t>
            </a:r>
            <a:endParaRPr lang="en-GB" sz="1800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F50BB-7623-374B-F798-63BF59704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288" y="1441804"/>
            <a:ext cx="6253316" cy="4747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D0E0C-32FD-435F-EF5E-08514ECC527E}"/>
              </a:ext>
            </a:extLst>
          </p:cNvPr>
          <p:cNvSpPr txBox="1"/>
          <p:nvPr/>
        </p:nvSpPr>
        <p:spPr>
          <a:xfrm>
            <a:off x="5355783" y="6188957"/>
            <a:ext cx="33594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b="1" i="1" dirty="0"/>
              <a:t>Illustration by Dr Julia Rulent – NOC Liverpool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C430CC-A8BB-C585-3207-96850D2E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47" y="136598"/>
            <a:ext cx="1901832" cy="17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BAD5C2C-35C1-A087-75B8-1730CD2B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>
                <a:solidFill>
                  <a:schemeClr val="tx1"/>
                </a:solidFill>
              </a:rPr>
              <a:t>11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93BD-BEE4-458F-9546-BEB58AF8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053" y="344140"/>
            <a:ext cx="914400" cy="5937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A09FA-1348-C9E5-B2A7-DD55DD595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54" y="1753920"/>
            <a:ext cx="4218537" cy="3672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FDFF21-9F20-0547-336C-1A2526DECD30}"/>
              </a:ext>
            </a:extLst>
          </p:cNvPr>
          <p:cNvSpPr txBox="1"/>
          <p:nvPr/>
        </p:nvSpPr>
        <p:spPr>
          <a:xfrm>
            <a:off x="631338" y="1376435"/>
            <a:ext cx="3150972" cy="338554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GB" sz="1600" b="1" i="1">
                <a:latin typeface="Arial" panose="020B0604020202020204" pitchFamily="34" charset="0"/>
                <a:cs typeface="Arial" panose="020B0604020202020204" pitchFamily="34" charset="0"/>
              </a:rPr>
              <a:t>Habitat assemblage clusters: 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B252E18-AAEE-A0A5-F9DE-7492A2492069}"/>
              </a:ext>
            </a:extLst>
          </p:cNvPr>
          <p:cNvSpPr/>
          <p:nvPr/>
        </p:nvSpPr>
        <p:spPr>
          <a:xfrm>
            <a:off x="535331" y="5096629"/>
            <a:ext cx="180000" cy="180000"/>
          </a:xfrm>
          <a:prstGeom prst="mathMultiply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585C78-29DB-BBCD-E11C-9916A3EE353E}"/>
              </a:ext>
            </a:extLst>
          </p:cNvPr>
          <p:cNvSpPr/>
          <p:nvPr/>
        </p:nvSpPr>
        <p:spPr>
          <a:xfrm>
            <a:off x="509587" y="5068268"/>
            <a:ext cx="235423" cy="22139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13963-70B7-EBDC-3C9F-92FC7BC59BA4}"/>
              </a:ext>
            </a:extLst>
          </p:cNvPr>
          <p:cNvSpPr txBox="1"/>
          <p:nvPr/>
        </p:nvSpPr>
        <p:spPr>
          <a:xfrm>
            <a:off x="770754" y="5002968"/>
            <a:ext cx="11090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923AE-029B-BA67-63B6-2845A8E5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63" y="1792852"/>
            <a:ext cx="804742" cy="25239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BF5F23-D114-FA8F-D1B7-5C6053A7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10836000" cy="106026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</a:pPr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seabed hosts infrastructure </a:t>
            </a:r>
            <a:br>
              <a:rPr lang="en-GB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most of the UK’s benthic habitats… </a:t>
            </a:r>
            <a:endParaRPr lang="en-GB" sz="1800" u="sng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ACDCB-F341-8C9E-B843-8BFA3DD1A03D}"/>
              </a:ext>
            </a:extLst>
          </p:cNvPr>
          <p:cNvSpPr txBox="1"/>
          <p:nvPr/>
        </p:nvSpPr>
        <p:spPr>
          <a:xfrm>
            <a:off x="535331" y="4316815"/>
            <a:ext cx="101044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OneBenthic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Cooper and Barry, 2017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B2DA090E-3FEE-066D-1D61-F5EB891E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26" y="169933"/>
            <a:ext cx="88363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3B0D9F1B-55A5-A291-230E-05B8ACF5EDD2}"/>
              </a:ext>
            </a:extLst>
          </p:cNvPr>
          <p:cNvSpPr/>
          <p:nvPr/>
        </p:nvSpPr>
        <p:spPr>
          <a:xfrm>
            <a:off x="738096" y="6117150"/>
            <a:ext cx="2178741" cy="53876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E9E57-ED36-222F-B975-EE05A145BFA6}"/>
              </a:ext>
            </a:extLst>
          </p:cNvPr>
          <p:cNvSpPr txBox="1"/>
          <p:nvPr/>
        </p:nvSpPr>
        <p:spPr>
          <a:xfrm>
            <a:off x="1402011" y="6188226"/>
            <a:ext cx="2421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B45B80DF-7662-77D2-4632-CE9E8DAD1592}"/>
              </a:ext>
            </a:extLst>
          </p:cNvPr>
          <p:cNvSpPr/>
          <p:nvPr/>
        </p:nvSpPr>
        <p:spPr>
          <a:xfrm>
            <a:off x="2865206" y="6117150"/>
            <a:ext cx="2112504" cy="53876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DA005546-5F53-E6AB-9EA7-200C78A35894}"/>
              </a:ext>
            </a:extLst>
          </p:cNvPr>
          <p:cNvSpPr/>
          <p:nvPr/>
        </p:nvSpPr>
        <p:spPr>
          <a:xfrm>
            <a:off x="4903643" y="6120062"/>
            <a:ext cx="2013424" cy="53876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029DF378-9C60-E8EE-1FC5-CF72E11AB52F}"/>
              </a:ext>
            </a:extLst>
          </p:cNvPr>
          <p:cNvSpPr/>
          <p:nvPr/>
        </p:nvSpPr>
        <p:spPr>
          <a:xfrm>
            <a:off x="6809203" y="6120062"/>
            <a:ext cx="2114985" cy="53876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126C2534-B25F-FE14-A796-B5D611F1362C}"/>
              </a:ext>
            </a:extLst>
          </p:cNvPr>
          <p:cNvSpPr/>
          <p:nvPr/>
        </p:nvSpPr>
        <p:spPr>
          <a:xfrm>
            <a:off x="8817328" y="6120062"/>
            <a:ext cx="2240729" cy="538762"/>
          </a:xfrm>
          <a:prstGeom prst="chevr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2A3033-2A1E-F254-E5AA-1F88F41BD73E}"/>
              </a:ext>
            </a:extLst>
          </p:cNvPr>
          <p:cNvSpPr txBox="1"/>
          <p:nvPr/>
        </p:nvSpPr>
        <p:spPr>
          <a:xfrm>
            <a:off x="5385506" y="6170747"/>
            <a:ext cx="2421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Mitigate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46A9E-B821-CD90-6A4D-FBA6D9A22B4B}"/>
              </a:ext>
            </a:extLst>
          </p:cNvPr>
          <p:cNvSpPr txBox="1"/>
          <p:nvPr/>
        </p:nvSpPr>
        <p:spPr>
          <a:xfrm>
            <a:off x="7136257" y="6186255"/>
            <a:ext cx="2421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Compensate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473F-417A-56C0-7F87-42457BBAD6A4}"/>
              </a:ext>
            </a:extLst>
          </p:cNvPr>
          <p:cNvSpPr txBox="1"/>
          <p:nvPr/>
        </p:nvSpPr>
        <p:spPr>
          <a:xfrm>
            <a:off x="3343023" y="6155239"/>
            <a:ext cx="2421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7C62C4-5153-D69B-AD9D-894D7097A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889" y="1786570"/>
            <a:ext cx="1943725" cy="24317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96978A-8E43-91B9-E288-5BF99052E393}"/>
              </a:ext>
            </a:extLst>
          </p:cNvPr>
          <p:cNvCxnSpPr>
            <a:cxnSpLocks/>
          </p:cNvCxnSpPr>
          <p:nvPr/>
        </p:nvCxnSpPr>
        <p:spPr>
          <a:xfrm flipH="1">
            <a:off x="5133041" y="3243115"/>
            <a:ext cx="1488985" cy="92597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6122144-8CD0-8FA2-77F7-B6A2EF649DE3}"/>
              </a:ext>
            </a:extLst>
          </p:cNvPr>
          <p:cNvSpPr txBox="1"/>
          <p:nvPr/>
        </p:nvSpPr>
        <p:spPr>
          <a:xfrm>
            <a:off x="9369216" y="6186255"/>
            <a:ext cx="168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 Gain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3FB17-4C4C-3F68-D128-6B64F6593472}"/>
              </a:ext>
            </a:extLst>
          </p:cNvPr>
          <p:cNvSpPr txBox="1"/>
          <p:nvPr/>
        </p:nvSpPr>
        <p:spPr>
          <a:xfrm>
            <a:off x="7961411" y="2034960"/>
            <a:ext cx="2996835" cy="584775"/>
          </a:xfrm>
          <a:prstGeom prst="rect">
            <a:avLst/>
          </a:prstGeom>
          <a:solidFill>
            <a:srgbClr val="D1CC9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… on seabed sediment mobility?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81C46-844E-2FCC-C0A6-A897BE815348}"/>
              </a:ext>
            </a:extLst>
          </p:cNvPr>
          <p:cNvSpPr txBox="1"/>
          <p:nvPr/>
        </p:nvSpPr>
        <p:spPr>
          <a:xfrm>
            <a:off x="7951288" y="2854820"/>
            <a:ext cx="3011160" cy="830997"/>
          </a:xfrm>
          <a:prstGeom prst="rect">
            <a:avLst/>
          </a:prstGeom>
          <a:solidFill>
            <a:srgbClr val="D1CC9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… on habitat distribution, biodiversity &amp; ecosystem services?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CB743C-6EF6-C560-00FD-323D640372A9}"/>
              </a:ext>
            </a:extLst>
          </p:cNvPr>
          <p:cNvSpPr txBox="1"/>
          <p:nvPr/>
        </p:nvSpPr>
        <p:spPr>
          <a:xfrm>
            <a:off x="7957832" y="3917790"/>
            <a:ext cx="2996836" cy="830997"/>
          </a:xfrm>
          <a:prstGeom prst="rect">
            <a:avLst/>
          </a:prstGeom>
          <a:solidFill>
            <a:srgbClr val="D1CC9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… on interaction between habitat, prey &amp; seabird foraging?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DBC776-3819-4CC8-40BA-1F84A0565284}"/>
              </a:ext>
            </a:extLst>
          </p:cNvPr>
          <p:cNvSpPr txBox="1"/>
          <p:nvPr/>
        </p:nvSpPr>
        <p:spPr>
          <a:xfrm>
            <a:off x="7961411" y="1265445"/>
            <a:ext cx="2996835" cy="584775"/>
          </a:xfrm>
          <a:prstGeom prst="rect">
            <a:avLst/>
          </a:prstGeom>
          <a:solidFill>
            <a:srgbClr val="D1CC9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impacts of climate change and OWFs…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0C5B16-A5B7-57B1-92FF-7DE7FA52B089}"/>
              </a:ext>
            </a:extLst>
          </p:cNvPr>
          <p:cNvSpPr txBox="1"/>
          <p:nvPr/>
        </p:nvSpPr>
        <p:spPr>
          <a:xfrm>
            <a:off x="5631766" y="4999058"/>
            <a:ext cx="5426291" cy="96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Policy context: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net environmental gain, nature recovery, biodiversity targets, net zero targets, effective and ecologically meaningful compensatory measures</a:t>
            </a:r>
          </a:p>
        </p:txBody>
      </p:sp>
    </p:spTree>
    <p:extLst>
      <p:ext uri="{BB962C8B-B14F-4D97-AF65-F5344CB8AC3E}">
        <p14:creationId xmlns:p14="http://schemas.microsoft.com/office/powerpoint/2010/main" val="3292100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9789-1813-4C17-B344-9DF809B1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70" y="0"/>
            <a:ext cx="10836000" cy="6803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Q1: Are changes to seabed mobility from OWF comparatively large to </a:t>
            </a:r>
            <a:b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natural variability today and (2) climate induced future changes (to variability)?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93BD-BEE4-458F-9546-BEB58AF8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7944" y="6229904"/>
            <a:ext cx="914400" cy="593725"/>
          </a:xfrm>
        </p:spPr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16C17-65E3-456D-A73E-33DE6BBEBE42}" type="slidenum">
              <a:rPr kumimoji="0" lang="en-GB" sz="3600" b="0" i="0" u="none" strike="noStrike" kern="1200" cap="none" spc="0" normalizeH="0" baseline="0" noProof="0" smtClean="0">
                <a:ln>
                  <a:noFill/>
                </a:ln>
                <a:solidFill>
                  <a:srgbClr val="E48312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FCAE1-B8F3-1371-4396-0220A3CF9B9A}"/>
              </a:ext>
            </a:extLst>
          </p:cNvPr>
          <p:cNvSpPr txBox="1"/>
          <p:nvPr/>
        </p:nvSpPr>
        <p:spPr>
          <a:xfrm>
            <a:off x="552207" y="1026072"/>
            <a:ext cx="4607621" cy="1247008"/>
          </a:xfrm>
          <a:prstGeom prst="rect">
            <a:avLst/>
          </a:prstGeom>
          <a:solidFill>
            <a:srgbClr val="FBE6CE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Median sediment grain size</a:t>
            </a:r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mobilised, </a:t>
            </a:r>
          </a:p>
          <a:p>
            <a:pPr algn="ctr">
              <a:lnSpc>
                <a:spcPct val="120000"/>
              </a:lnSpc>
            </a:pPr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winter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summer, to mid-and end-century,</a:t>
            </a:r>
          </a:p>
          <a:p>
            <a:pPr algn="ctr">
              <a:lnSpc>
                <a:spcPct val="120000"/>
              </a:lnSpc>
            </a:pP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monthly average of maximum bed stress (tides and waves interacting).</a:t>
            </a:r>
          </a:p>
        </p:txBody>
      </p:sp>
      <p:pic>
        <p:nvPicPr>
          <p:cNvPr id="8" name="Picture 7" descr="A collage of different colors&#10;&#10;Description automatically generated">
            <a:extLst>
              <a:ext uri="{FF2B5EF4-FFF2-40B4-BE49-F238E27FC236}">
                <a16:creationId xmlns:a16="http://schemas.microsoft.com/office/drawing/2014/main" id="{C3B6E1E4-57EF-73AA-BC18-9F1D2AB6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15" y="814248"/>
            <a:ext cx="3495090" cy="5854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58A17C-8CE5-9EBE-B5CA-C68CC944C78F}"/>
              </a:ext>
            </a:extLst>
          </p:cNvPr>
          <p:cNvSpPr txBox="1"/>
          <p:nvPr/>
        </p:nvSpPr>
        <p:spPr>
          <a:xfrm>
            <a:off x="552207" y="2273080"/>
            <a:ext cx="47472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Novelty: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climate impact on seabed sediment transport capacity.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Ecological relevance: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e.g. when gravel (scour protection!) starts moving on silty beds…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Comms: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Based on “extreme winter”, and seasonality and transient events can affect local conditions unpredictably.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=&gt; Range of change in future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10D51-82A0-93B8-5597-AECDD3D3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30" y="795018"/>
            <a:ext cx="1226785" cy="5852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EED720-97FA-1D09-D3BB-7A3CEA5B025A}"/>
              </a:ext>
            </a:extLst>
          </p:cNvPr>
          <p:cNvSpPr txBox="1"/>
          <p:nvPr/>
        </p:nvSpPr>
        <p:spPr>
          <a:xfrm>
            <a:off x="3127096" y="6030297"/>
            <a:ext cx="2629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UKC4 (NEMO) model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Future: 2050 and 2100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Change in sea level, tides, waves</a:t>
            </a:r>
          </a:p>
        </p:txBody>
      </p:sp>
    </p:spTree>
    <p:extLst>
      <p:ext uri="{BB962C8B-B14F-4D97-AF65-F5344CB8AC3E}">
        <p14:creationId xmlns:p14="http://schemas.microsoft.com/office/powerpoint/2010/main" val="15319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9"/>
    </mc:Choice>
    <mc:Fallback xmlns="">
      <p:transition spd="slow" advTm="348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FA8FFD-8498-B622-EB85-6B7B85B03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232" y="1427555"/>
            <a:ext cx="6675590" cy="31004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coupled TELEMAC, TOMAWAC and SISYPHE </a:t>
            </a:r>
          </a:p>
          <a:p>
            <a:pPr>
              <a:lnSpc>
                <a:spcPct val="120000"/>
              </a:lnSpc>
              <a:buNone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TPXO tidal elevations, ERA5 waves, winds and atmospheric pressure.</a:t>
            </a:r>
          </a:p>
          <a:p>
            <a:pPr>
              <a:lnSpc>
                <a:spcPct val="120000"/>
              </a:lnSpc>
              <a:buNone/>
            </a:pP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calibrated and validated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sediment map </a:t>
            </a:r>
            <a:b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(3,504 sediment samples: 659 BGS, 2355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OneBenthic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490 Miscellaneous Cruises)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 Bed Rock layer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 Hard Substrate Layer + JNCC cobbles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93BD-BEE4-458F-9546-BEB58AF8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D50E7D-40CD-D607-2B6F-954001F61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24"/>
          <a:stretch/>
        </p:blipFill>
        <p:spPr>
          <a:xfrm>
            <a:off x="7091766" y="1427554"/>
            <a:ext cx="4193378" cy="47481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0CF0985-AFFB-44CC-470B-75832AF1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0" y="2185"/>
            <a:ext cx="10835384" cy="700425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kumimoji="0" lang="en-GB" sz="2000" b="1" i="0" u="none" strike="noStrike" kern="1200" cap="none" spc="-50" normalizeH="0" baseline="0" noProof="0" dirty="0">
                <a:ln>
                  <a:noFill/>
                </a:ln>
                <a:solidFill>
                  <a:srgbClr val="AB620E"/>
                </a:solidFill>
                <a:effectLst/>
                <a:uLnTx/>
                <a:uFillTx/>
                <a:latin typeface="Arial"/>
                <a:cs typeface="Arial"/>
              </a:rPr>
              <a:t>Q2: How will </a:t>
            </a:r>
            <a:r>
              <a:rPr lang="en-GB" sz="2000" dirty="0">
                <a:solidFill>
                  <a:srgbClr val="AB620E"/>
                </a:solidFill>
                <a:latin typeface="Arial"/>
                <a:cs typeface="Arial"/>
              </a:rPr>
              <a:t>bed composition and seabed</a:t>
            </a:r>
            <a:r>
              <a:rPr kumimoji="0" lang="en-GB" sz="2000" b="1" i="0" u="none" strike="noStrike" kern="1200" cap="none" spc="-50" normalizeH="0" baseline="0" noProof="0" dirty="0">
                <a:ln>
                  <a:noFill/>
                </a:ln>
                <a:solidFill>
                  <a:srgbClr val="AB620E"/>
                </a:solidFill>
                <a:effectLst/>
                <a:uLnTx/>
                <a:uFillTx/>
                <a:latin typeface="Arial"/>
                <a:cs typeface="Arial"/>
              </a:rPr>
              <a:t> mobility </a:t>
            </a:r>
            <a:br>
              <a:rPr lang="en-GB" sz="2000" b="1" i="0" u="none" strike="noStrike" kern="1200" cap="none" spc="-50" normalizeH="0" baseline="0" noProof="0" dirty="0">
                <a:ln>
                  <a:noFill/>
                </a:ln>
                <a:solidFill>
                  <a:srgbClr val="AB620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i="0" u="none" strike="noStrike" kern="1200" cap="none" spc="-50" normalizeH="0" baseline="0" noProof="0" dirty="0">
                <a:ln>
                  <a:noFill/>
                </a:ln>
                <a:solidFill>
                  <a:srgbClr val="AB620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kumimoji="0" lang="en-GB" sz="2000" b="1" i="0" u="none" strike="noStrike" kern="1200" cap="none" spc="-50" normalizeH="0" baseline="0" noProof="0" dirty="0">
                <a:ln>
                  <a:noFill/>
                </a:ln>
                <a:solidFill>
                  <a:srgbClr val="AB620E"/>
                </a:solidFill>
                <a:effectLst/>
                <a:uLnTx/>
                <a:uFillTx/>
                <a:latin typeface="Arial"/>
                <a:cs typeface="Arial"/>
              </a:rPr>
              <a:t>from different scenarios of OWF sizes and climate?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B8502B7B-BDA7-F60A-3B4D-98CE3713AE4C}"/>
              </a:ext>
            </a:extLst>
          </p:cNvPr>
          <p:cNvSpPr txBox="1">
            <a:spLocks/>
          </p:cNvSpPr>
          <p:nvPr/>
        </p:nvSpPr>
        <p:spPr>
          <a:xfrm>
            <a:off x="693372" y="4512010"/>
            <a:ext cx="5792611" cy="166019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problems to solve: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transport modelling is large source of uncertainty.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wake of monopile adds large uncertainty.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ideal, but not achievable at regional scale.</a:t>
            </a:r>
          </a:p>
        </p:txBody>
      </p:sp>
    </p:spTree>
    <p:extLst>
      <p:ext uri="{BB962C8B-B14F-4D97-AF65-F5344CB8AC3E}">
        <p14:creationId xmlns:p14="http://schemas.microsoft.com/office/powerpoint/2010/main" val="9415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6"/>
    </mc:Choice>
    <mc:Fallback xmlns="">
      <p:transition spd="slow" advTm="413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5C14A-D27A-E406-B944-4B67CF0A2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825F5-30AE-E9E9-75CA-4DE3DBBC3851}"/>
              </a:ext>
            </a:extLst>
          </p:cNvPr>
          <p:cNvSpPr txBox="1"/>
          <p:nvPr/>
        </p:nvSpPr>
        <p:spPr>
          <a:xfrm>
            <a:off x="6096000" y="5779889"/>
            <a:ext cx="640135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3" b="1" kern="0">
                <a:latin typeface="Proxima Nova"/>
              </a:rPr>
              <a:t>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63DA7-5049-85EB-EE24-49964D7B7349}"/>
              </a:ext>
            </a:extLst>
          </p:cNvPr>
          <p:cNvSpPr txBox="1"/>
          <p:nvPr/>
        </p:nvSpPr>
        <p:spPr>
          <a:xfrm>
            <a:off x="4157575" y="5780330"/>
            <a:ext cx="640135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3" b="1" kern="0">
                <a:latin typeface="Proxima Nova"/>
              </a:rPr>
              <a:t>Low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35531F-7158-8D1D-211B-4C0CEDC2B48E}"/>
              </a:ext>
            </a:extLst>
          </p:cNvPr>
          <p:cNvGrpSpPr/>
          <p:nvPr/>
        </p:nvGrpSpPr>
        <p:grpSpPr>
          <a:xfrm rot="5400000">
            <a:off x="5299137" y="5246435"/>
            <a:ext cx="387388" cy="1390237"/>
            <a:chOff x="6115791" y="2096484"/>
            <a:chExt cx="387388" cy="1117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071031-2123-F5DD-C88F-5531201071FE}"/>
                </a:ext>
              </a:extLst>
            </p:cNvPr>
            <p:cNvSpPr/>
            <p:nvPr/>
          </p:nvSpPr>
          <p:spPr>
            <a:xfrm rot="10800000">
              <a:off x="6115791" y="2096484"/>
              <a:ext cx="387388" cy="111759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1"/>
                </a:solidFill>
                <a:latin typeface="Montserrat ExtraLight" panose="000003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7C2B5-14EB-EA2B-BA2B-B65702A05420}"/>
                </a:ext>
              </a:extLst>
            </p:cNvPr>
            <p:cNvSpPr txBox="1"/>
            <p:nvPr/>
          </p:nvSpPr>
          <p:spPr>
            <a:xfrm rot="16200000">
              <a:off x="5856193" y="2469810"/>
              <a:ext cx="875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3" b="1" kern="0">
                  <a:latin typeface="Proxima Nova"/>
                </a:rPr>
                <a:t>Backscatter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9572D9-1631-C62C-BB64-0B0218859525}"/>
              </a:ext>
            </a:extLst>
          </p:cNvPr>
          <p:cNvSpPr txBox="1"/>
          <p:nvPr/>
        </p:nvSpPr>
        <p:spPr>
          <a:xfrm>
            <a:off x="527754" y="220231"/>
            <a:ext cx="6601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kern="0" dirty="0">
                <a:latin typeface="Proxima Nova"/>
                <a:ea typeface="+mj-ea"/>
                <a:cs typeface="+mj-cs"/>
              </a:rPr>
              <a:t>Accelerated Sediment Mobility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17235F-7ED7-F675-9A3B-B4955B3A603D}"/>
              </a:ext>
            </a:extLst>
          </p:cNvPr>
          <p:cNvGrpSpPr/>
          <p:nvPr/>
        </p:nvGrpSpPr>
        <p:grpSpPr>
          <a:xfrm>
            <a:off x="3034155" y="932479"/>
            <a:ext cx="8874868" cy="4674803"/>
            <a:chOff x="5757831" y="2019433"/>
            <a:chExt cx="6434169" cy="33891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14FA05-6A1F-CC31-D2A6-C66F0238F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7831" y="2019433"/>
              <a:ext cx="6434169" cy="338917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A70C6C-3328-B4EB-4C76-BC339D81150C}"/>
                </a:ext>
              </a:extLst>
            </p:cNvPr>
            <p:cNvGrpSpPr/>
            <p:nvPr/>
          </p:nvGrpSpPr>
          <p:grpSpPr>
            <a:xfrm>
              <a:off x="7208877" y="2949446"/>
              <a:ext cx="3419297" cy="620048"/>
              <a:chOff x="7094220" y="2755612"/>
              <a:chExt cx="3419297" cy="62004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37FC248-DB80-BDE7-06A2-F2865E88A40A}"/>
                  </a:ext>
                </a:extLst>
              </p:cNvPr>
              <p:cNvCxnSpPr/>
              <p:nvPr/>
            </p:nvCxnSpPr>
            <p:spPr>
              <a:xfrm>
                <a:off x="7094220" y="3048000"/>
                <a:ext cx="1737360" cy="327660"/>
              </a:xfrm>
              <a:prstGeom prst="straightConnector1">
                <a:avLst/>
              </a:prstGeom>
              <a:ln w="57150">
                <a:solidFill>
                  <a:srgbClr val="F9B44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63EC88-74EA-B8BA-8500-BFB75CAE4D3C}"/>
                  </a:ext>
                </a:extLst>
              </p:cNvPr>
              <p:cNvSpPr txBox="1"/>
              <p:nvPr/>
            </p:nvSpPr>
            <p:spPr>
              <a:xfrm>
                <a:off x="8546872" y="2755612"/>
                <a:ext cx="19666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kern="0" dirty="0">
                    <a:solidFill>
                      <a:srgbClr val="F9B44B"/>
                    </a:solidFill>
                    <a:latin typeface="Proxima Nova"/>
                    <a:ea typeface="+mj-ea"/>
                    <a:cs typeface="+mj-cs"/>
                  </a:rPr>
                  <a:t>200 m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125676-0DD6-0647-673F-DAC2D1917B3B}"/>
              </a:ext>
            </a:extLst>
          </p:cNvPr>
          <p:cNvSpPr txBox="1"/>
          <p:nvPr/>
        </p:nvSpPr>
        <p:spPr>
          <a:xfrm>
            <a:off x="2909353" y="6092111"/>
            <a:ext cx="548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At this site</a:t>
            </a:r>
            <a:r>
              <a:rPr lang="en-GB" dirty="0"/>
              <a:t>:   sandy                            gravelly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63E08C-5493-12B7-2D3F-047B9E888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7" y="932479"/>
            <a:ext cx="2637700" cy="197827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462D7D-8851-CB99-4F02-2C64DCB321A1}"/>
              </a:ext>
            </a:extLst>
          </p:cNvPr>
          <p:cNvCxnSpPr/>
          <p:nvPr/>
        </p:nvCxnSpPr>
        <p:spPr>
          <a:xfrm>
            <a:off x="1332689" y="2533673"/>
            <a:ext cx="3702943" cy="84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7A6D-F630-E000-D7FE-9AC90B70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4F3D1CA-65ED-1864-5BEE-760C173F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F592912-8571-93C8-F24D-2542D6FD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3" y="0"/>
            <a:ext cx="10856405" cy="86543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Q2b: How exactly does turbulence drive bed stress in monopile wake? </a:t>
            </a:r>
            <a:b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results from large flume experiments at HR Wallingford…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58BA0-064C-C541-4B5B-16B949E44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70"/>
          <a:stretch/>
        </p:blipFill>
        <p:spPr bwMode="auto">
          <a:xfrm>
            <a:off x="6838471" y="865431"/>
            <a:ext cx="5795702" cy="283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52E940-25F7-8303-DDB3-CCB734A27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633" y="4598776"/>
            <a:ext cx="3669246" cy="14692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712E02-80C3-7A14-75CF-2F4A75C70F03}"/>
              </a:ext>
            </a:extLst>
          </p:cNvPr>
          <p:cNvSpPr txBox="1"/>
          <p:nvPr/>
        </p:nvSpPr>
        <p:spPr>
          <a:xfrm>
            <a:off x="6804473" y="4188955"/>
            <a:ext cx="4866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Next step: 3D model from offshore windfarm: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A24EDF-B8CA-6467-1287-A6B80C01692F}"/>
              </a:ext>
            </a:extLst>
          </p:cNvPr>
          <p:cNvSpPr txBox="1"/>
          <p:nvPr/>
        </p:nvSpPr>
        <p:spPr>
          <a:xfrm>
            <a:off x="341472" y="6355779"/>
            <a:ext cx="5986148" cy="307777"/>
          </a:xfrm>
          <a:prstGeom prst="rect">
            <a:avLst/>
          </a:prstGeom>
          <a:solidFill>
            <a:srgbClr val="FBE6CE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TELEMAC User Conference: Bangor University, 15+16 Oct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53EEE-2A40-8765-A926-87B6C9799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33" t="23159" r="-23" b="66644"/>
          <a:stretch/>
        </p:blipFill>
        <p:spPr bwMode="auto">
          <a:xfrm>
            <a:off x="11670522" y="2965313"/>
            <a:ext cx="935210" cy="10072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D3F34-1BE3-1BC0-76E3-C5A42E47819A}"/>
              </a:ext>
            </a:extLst>
          </p:cNvPr>
          <p:cNvSpPr txBox="1"/>
          <p:nvPr/>
        </p:nvSpPr>
        <p:spPr>
          <a:xfrm rot="16200000">
            <a:off x="7993611" y="6230961"/>
            <a:ext cx="640135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3" b="1" kern="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69C5C-8A9C-5CBA-87E8-62F958EA0C34}"/>
              </a:ext>
            </a:extLst>
          </p:cNvPr>
          <p:cNvSpPr txBox="1"/>
          <p:nvPr/>
        </p:nvSpPr>
        <p:spPr>
          <a:xfrm rot="16200000">
            <a:off x="6714436" y="6218408"/>
            <a:ext cx="640135" cy="27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3" b="1" kern="0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13DAAC-9E80-E358-A2CC-7F1B2E05D6D0}"/>
              </a:ext>
            </a:extLst>
          </p:cNvPr>
          <p:cNvGrpSpPr/>
          <p:nvPr/>
        </p:nvGrpSpPr>
        <p:grpSpPr>
          <a:xfrm rot="5400000">
            <a:off x="7474150" y="5827081"/>
            <a:ext cx="387388" cy="1085211"/>
            <a:chOff x="6115792" y="2334623"/>
            <a:chExt cx="387388" cy="8794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18A980-EE1F-B830-260D-17A37CC38C9D}"/>
                </a:ext>
              </a:extLst>
            </p:cNvPr>
            <p:cNvSpPr/>
            <p:nvPr/>
          </p:nvSpPr>
          <p:spPr>
            <a:xfrm rot="10800000">
              <a:off x="6115792" y="2338265"/>
              <a:ext cx="387388" cy="875817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D9216F-E1F9-D105-F9C6-1078372453BF}"/>
                </a:ext>
              </a:extLst>
            </p:cNvPr>
            <p:cNvSpPr txBox="1"/>
            <p:nvPr/>
          </p:nvSpPr>
          <p:spPr>
            <a:xfrm rot="16200000">
              <a:off x="5873060" y="2634031"/>
              <a:ext cx="875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3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Backscatter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229D47-9011-F269-3180-AC15A85E23AB}"/>
              </a:ext>
            </a:extLst>
          </p:cNvPr>
          <p:cNvSpPr txBox="1"/>
          <p:nvPr/>
        </p:nvSpPr>
        <p:spPr>
          <a:xfrm>
            <a:off x="6944324" y="3717571"/>
            <a:ext cx="2461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Lab sand = 275 </a:t>
            </a:r>
            <a:r>
              <a:rPr lang="el-GR" sz="1100" i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06C2EA-747D-A618-5555-78112AC2B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597"/>
          <a:stretch/>
        </p:blipFill>
        <p:spPr bwMode="auto">
          <a:xfrm>
            <a:off x="525686" y="1078496"/>
            <a:ext cx="5452876" cy="233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D3D9CE-A4A2-A2F1-DBF4-B1C0F47CD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" b="62180"/>
          <a:stretch/>
        </p:blipFill>
        <p:spPr bwMode="auto">
          <a:xfrm>
            <a:off x="722440" y="3527936"/>
            <a:ext cx="5923836" cy="254885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1"/>
    </mc:Choice>
    <mc:Fallback xmlns="">
      <p:transition spd="slow" advTm="6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OLD Systems: Taxonomy Browser - Cerianthus lloydii {species}">
            <a:extLst>
              <a:ext uri="{FF2B5EF4-FFF2-40B4-BE49-F238E27FC236}">
                <a16:creationId xmlns:a16="http://schemas.microsoft.com/office/drawing/2014/main" id="{5FA1D05E-3C77-4C28-C732-19F010F2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56" y="3457193"/>
            <a:ext cx="1430708" cy="98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93BD-BEE4-458F-9546-BEB58AF8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264275"/>
            <a:ext cx="914400" cy="5937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17</a:t>
            </a:fld>
            <a:endParaRPr lang="en-GB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7AD92AA-6FB1-3B44-B68A-C52FD20D0F2B}"/>
              </a:ext>
            </a:extLst>
          </p:cNvPr>
          <p:cNvSpPr txBox="1">
            <a:spLocks/>
          </p:cNvSpPr>
          <p:nvPr/>
        </p:nvSpPr>
        <p:spPr>
          <a:xfrm>
            <a:off x="421195" y="-3573"/>
            <a:ext cx="10856405" cy="7402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Q3: Consequences of seabed changes for benthic habitats? </a:t>
            </a:r>
            <a:b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is species -</a:t>
            </a:r>
            <a:r>
              <a:rPr lang="en-GB" sz="1600" dirty="0">
                <a:solidFill>
                  <a:srgbClr val="E4831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habitat associations inside and outside OWF?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1144-6EE3-EABF-A646-015208AB4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2650" y="615421"/>
            <a:ext cx="2820255" cy="3286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7E1D6-5097-8F40-F7E9-A289F6E2FF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23" r="32486"/>
          <a:stretch/>
        </p:blipFill>
        <p:spPr>
          <a:xfrm>
            <a:off x="8625255" y="1938177"/>
            <a:ext cx="2652346" cy="4835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93EA8A-349B-4733-A183-4861045E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161" y="879806"/>
            <a:ext cx="3989053" cy="673284"/>
          </a:xfrm>
          <a:prstGeom prst="rect">
            <a:avLst/>
          </a:prstGeom>
        </p:spPr>
      </p:pic>
      <p:pic>
        <p:nvPicPr>
          <p:cNvPr id="4" name="Picture 3" descr="A boat with a windmill in the water&#10;&#10;Description automatically generated">
            <a:extLst>
              <a:ext uri="{FF2B5EF4-FFF2-40B4-BE49-F238E27FC236}">
                <a16:creationId xmlns:a16="http://schemas.microsoft.com/office/drawing/2014/main" id="{8C0BB9A7-C190-79CF-6189-308DE3A8E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9432" y="4914729"/>
            <a:ext cx="2124431" cy="1593324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5908EF-07BD-5586-A682-346B8AFF4C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430" b="23484"/>
          <a:stretch/>
        </p:blipFill>
        <p:spPr>
          <a:xfrm>
            <a:off x="5029977" y="1577373"/>
            <a:ext cx="2268750" cy="1641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6458F-BA4F-9177-54F9-445666541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719" y="5670945"/>
            <a:ext cx="3859315" cy="1102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8A3F1-70FC-57C7-4088-FBAE5BECE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2214" y="740230"/>
            <a:ext cx="2203090" cy="1492468"/>
          </a:xfrm>
          <a:prstGeom prst="rect">
            <a:avLst/>
          </a:prstGeom>
        </p:spPr>
      </p:pic>
      <p:pic>
        <p:nvPicPr>
          <p:cNvPr id="12" name="Picture 8" descr="Edwardsia claparedii | Edwardsia claparedii | Hans Hillewaert | Flickr">
            <a:extLst>
              <a:ext uri="{FF2B5EF4-FFF2-40B4-BE49-F238E27FC236}">
                <a16:creationId xmlns:a16="http://schemas.microsoft.com/office/drawing/2014/main" id="{E974AD43-D2A3-2FC1-0460-77DD6764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03" y="4488584"/>
            <a:ext cx="1239627" cy="8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he World of Worms – Part 2 The Nemerteans | Panhandle Outdoors">
            <a:extLst>
              <a:ext uri="{FF2B5EF4-FFF2-40B4-BE49-F238E27FC236}">
                <a16:creationId xmlns:a16="http://schemas.microsoft.com/office/drawing/2014/main" id="{3836CACE-2558-B294-FD58-168F9B3BD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9497" r="52056" b="44277"/>
          <a:stretch/>
        </p:blipFill>
        <p:spPr bwMode="auto">
          <a:xfrm>
            <a:off x="7307867" y="3755169"/>
            <a:ext cx="1195456" cy="8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ud shrimps of the genus Wolffogebia Sakai, 1982 (Decapoda: Gebiidea:  Upogebiidae) with the description of a new species from the Cần Giớ  Mangrove Biosphere Reserve, South Vietnam | Zootaxa">
            <a:extLst>
              <a:ext uri="{FF2B5EF4-FFF2-40B4-BE49-F238E27FC236}">
                <a16:creationId xmlns:a16="http://schemas.microsoft.com/office/drawing/2014/main" id="{7257F73E-4D38-3022-F15E-4F0BFF39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0015" y="5201096"/>
            <a:ext cx="1324362" cy="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yone fusca Pearson, 1903 - A Sea cucumber (Holothurian images)">
            <a:extLst>
              <a:ext uri="{FF2B5EF4-FFF2-40B4-BE49-F238E27FC236}">
                <a16:creationId xmlns:a16="http://schemas.microsoft.com/office/drawing/2014/main" id="{F4DADB7E-E791-98D0-6800-4B9E9B7C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20" y="3590560"/>
            <a:ext cx="1136417" cy="8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ort Phillip Bay Taxonomy Toolkit">
            <a:extLst>
              <a:ext uri="{FF2B5EF4-FFF2-40B4-BE49-F238E27FC236}">
                <a16:creationId xmlns:a16="http://schemas.microsoft.com/office/drawing/2014/main" id="{C2E81F32-4642-F82E-D1F6-6307B414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09" y="5948152"/>
            <a:ext cx="1206138" cy="80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B083D-D43B-F416-F5F2-1A999D0784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6003" y="2527049"/>
            <a:ext cx="1763813" cy="9239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3459D5-6061-B35E-4689-271984428C7A}"/>
              </a:ext>
            </a:extLst>
          </p:cNvPr>
          <p:cNvSpPr txBox="1"/>
          <p:nvPr/>
        </p:nvSpPr>
        <p:spPr>
          <a:xfrm>
            <a:off x="516501" y="3777119"/>
            <a:ext cx="41716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Significantly different communities observed between similar substrata based on their location either within or outside of an OWF. </a:t>
            </a:r>
          </a:p>
          <a:p>
            <a:r>
              <a:rPr lang="en-GB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More within-OWF data are required to increase the confidence of these findings.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9"/>
    </mc:Choice>
    <mc:Fallback xmlns="">
      <p:transition spd="slow" advTm="5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3E042-8877-9BAC-1E30-8EBEDBDA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18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E2A3D8-0ACA-B1B8-24B2-9F8407B12787}"/>
              </a:ext>
            </a:extLst>
          </p:cNvPr>
          <p:cNvSpPr txBox="1">
            <a:spLocks/>
          </p:cNvSpPr>
          <p:nvPr/>
        </p:nvSpPr>
        <p:spPr>
          <a:xfrm>
            <a:off x="441433" y="1"/>
            <a:ext cx="10856405" cy="732274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Q4: Consequences of seabed changes for seabirds (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movement decisions, energy budget &amp; foraging success)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are fine-scale relationships between seabirds, habitats and prey?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347A66C-E7A2-F502-F757-44DB785204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15"/>
          <a:stretch/>
        </p:blipFill>
        <p:spPr>
          <a:xfrm>
            <a:off x="4204005" y="757611"/>
            <a:ext cx="6869962" cy="6029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E26F59-9C69-A24F-9898-638B9F0D2C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61" y="4208536"/>
            <a:ext cx="1477095" cy="2066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F5D9C-C609-1EF0-DC3D-22565609AC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61" y="6349072"/>
            <a:ext cx="2718894" cy="472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A05E54-A328-85C9-930C-6F424013A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108" y="892138"/>
            <a:ext cx="1971312" cy="3031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E2F952-680E-9A5B-6576-26C1BE909187}"/>
              </a:ext>
            </a:extLst>
          </p:cNvPr>
          <p:cNvSpPr txBox="1"/>
          <p:nvPr/>
        </p:nvSpPr>
        <p:spPr>
          <a:xfrm>
            <a:off x="2192113" y="4333632"/>
            <a:ext cx="21446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Understand consequences of changes to habitat under different scenarios for bird distribution.</a:t>
            </a:r>
          </a:p>
          <a:p>
            <a:endParaRPr lang="en-GB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gain landscape analyses.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0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6"/>
    </mc:Choice>
    <mc:Fallback xmlns="">
      <p:transition spd="slow" advTm="2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5DE17C2-B273-7FF1-8B09-3D44188CA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3" r="15049"/>
          <a:stretch/>
        </p:blipFill>
        <p:spPr>
          <a:xfrm>
            <a:off x="495299" y="966341"/>
            <a:ext cx="6334411" cy="4263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7807B1-6785-32D2-00E2-EB57A64788BB}"/>
              </a:ext>
            </a:extLst>
          </p:cNvPr>
          <p:cNvSpPr txBox="1"/>
          <p:nvPr/>
        </p:nvSpPr>
        <p:spPr>
          <a:xfrm>
            <a:off x="423859" y="1024641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D22F4C-266F-3920-E177-5F0F2F961731}"/>
              </a:ext>
            </a:extLst>
          </p:cNvPr>
          <p:cNvSpPr txBox="1"/>
          <p:nvPr/>
        </p:nvSpPr>
        <p:spPr>
          <a:xfrm>
            <a:off x="423859" y="1965045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Dorso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ventral amplitude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BD663F-9E9B-77C8-2729-3E6ABAB3B0BB}"/>
              </a:ext>
            </a:extLst>
          </p:cNvPr>
          <p:cNvSpPr txBox="1"/>
          <p:nvPr/>
        </p:nvSpPr>
        <p:spPr>
          <a:xfrm>
            <a:off x="423859" y="305050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3F2B7A-4F73-2CEF-BF81-A840B0F29419}"/>
              </a:ext>
            </a:extLst>
          </p:cNvPr>
          <p:cNvSpPr txBox="1"/>
          <p:nvPr/>
        </p:nvSpPr>
        <p:spPr>
          <a:xfrm>
            <a:off x="423859" y="4043030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Energy expenditure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70E91D6-5844-FD9F-ED96-FBB323B1D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6" t="18831" r="32525" b="33444"/>
          <a:stretch/>
        </p:blipFill>
        <p:spPr bwMode="auto">
          <a:xfrm>
            <a:off x="7127275" y="963595"/>
            <a:ext cx="2082664" cy="20864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6029B2-254E-7A05-D438-FB83B7C7A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461" y="1567852"/>
            <a:ext cx="783439" cy="109992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D5CE8A-7883-99E5-7CA6-E7FABFD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003" y="1018309"/>
            <a:ext cx="2431138" cy="1643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BB71DF-BE27-A00F-467A-305F24153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154" y="5514135"/>
            <a:ext cx="1648896" cy="1110691"/>
          </a:xfrm>
          <a:prstGeom prst="rect">
            <a:avLst/>
          </a:prstGeom>
        </p:spPr>
      </p:pic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C500075-B5A8-B2D0-C648-DDFA11BE5C8B}"/>
              </a:ext>
            </a:extLst>
          </p:cNvPr>
          <p:cNvSpPr>
            <a:spLocks noChangeAspect="1"/>
          </p:cNvSpPr>
          <p:nvPr/>
        </p:nvSpPr>
        <p:spPr>
          <a:xfrm>
            <a:off x="9457680" y="1242006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318D0C1B-83D0-D4B7-2466-A337DCB2D51F}"/>
              </a:ext>
            </a:extLst>
          </p:cNvPr>
          <p:cNvSpPr>
            <a:spLocks noChangeAspect="1"/>
          </p:cNvSpPr>
          <p:nvPr/>
        </p:nvSpPr>
        <p:spPr>
          <a:xfrm>
            <a:off x="9457680" y="1549975"/>
            <a:ext cx="144000" cy="144000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5F5512-CA08-A8EC-B524-79636091EFAD}"/>
              </a:ext>
            </a:extLst>
          </p:cNvPr>
          <p:cNvSpPr txBox="1"/>
          <p:nvPr/>
        </p:nvSpPr>
        <p:spPr>
          <a:xfrm>
            <a:off x="9560115" y="1160706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D1FA26-D269-747C-272A-1806AC1BDC81}"/>
              </a:ext>
            </a:extLst>
          </p:cNvPr>
          <p:cNvSpPr txBox="1"/>
          <p:nvPr/>
        </p:nvSpPr>
        <p:spPr>
          <a:xfrm>
            <a:off x="9545827" y="1477090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diving birds</a:t>
            </a:r>
          </a:p>
        </p:txBody>
      </p:sp>
      <p:pic>
        <p:nvPicPr>
          <p:cNvPr id="30" name="Picture 29" descr="A collage of fish and a fish&#10;&#10;Description automatically generated">
            <a:extLst>
              <a:ext uri="{FF2B5EF4-FFF2-40B4-BE49-F238E27FC236}">
                <a16:creationId xmlns:a16="http://schemas.microsoft.com/office/drawing/2014/main" id="{6218BFD4-1937-FDC0-9BAC-FE09E6A1D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66603"/>
          <a:stretch/>
        </p:blipFill>
        <p:spPr bwMode="auto">
          <a:xfrm>
            <a:off x="7326066" y="5167357"/>
            <a:ext cx="3651963" cy="136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1E0BE8-D94A-4387-B421-7AAF470326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299" b="26390"/>
          <a:stretch/>
        </p:blipFill>
        <p:spPr>
          <a:xfrm>
            <a:off x="7473797" y="3273734"/>
            <a:ext cx="3356502" cy="986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4E32FE-ADA3-CD87-4289-02C46D4D410F}"/>
              </a:ext>
            </a:extLst>
          </p:cNvPr>
          <p:cNvSpPr txBox="1"/>
          <p:nvPr/>
        </p:nvSpPr>
        <p:spPr>
          <a:xfrm>
            <a:off x="7573338" y="4252979"/>
            <a:ext cx="327320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school morphology + link to seabed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104D66-A7A0-2F8C-CE28-FB6C14036118}"/>
              </a:ext>
            </a:extLst>
          </p:cNvPr>
          <p:cNvSpPr txBox="1">
            <a:spLocks/>
          </p:cNvSpPr>
          <p:nvPr/>
        </p:nvSpPr>
        <p:spPr>
          <a:xfrm>
            <a:off x="441433" y="0"/>
            <a:ext cx="10856405" cy="52099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Q4: b: Assigning behaviours: which different areas are more profitable (from prey)?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Guillemot | Birds | Species profile | Scottish Wildlife Trust">
            <a:extLst>
              <a:ext uri="{FF2B5EF4-FFF2-40B4-BE49-F238E27FC236}">
                <a16:creationId xmlns:a16="http://schemas.microsoft.com/office/drawing/2014/main" id="{91314129-9C10-B38E-9616-8D86CC5A2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03" b="73304" l="21266" r="62949">
                        <a14:foregroundMark x1="21240" y1="58462" x2="21240" y2="58462"/>
                        <a14:foregroundMark x1="33740" y1="66593" x2="36963" y2="67399"/>
                        <a14:backgroundMark x1="22510" y1="69744" x2="27637" y2="71355"/>
                        <a14:backgroundMark x1="27637" y1="71355" x2="25195" y2="70183"/>
                        <a14:backgroundMark x1="30029" y1="69377" x2="35742" y2="70256"/>
                        <a14:backgroundMark x1="35742" y1="70256" x2="38330" y2="70037"/>
                        <a14:backgroundMark x1="43750" y1="69890" x2="49756" y2="69377"/>
                        <a14:backgroundMark x1="49756" y1="69377" x2="53467" y2="66081"/>
                        <a14:backgroundMark x1="33740" y1="67692" x2="33740" y2="67692"/>
                        <a14:backgroundMark x1="34180" y1="67912" x2="34180" y2="6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29203" r="31841" b="21796"/>
          <a:stretch/>
        </p:blipFill>
        <p:spPr bwMode="auto">
          <a:xfrm rot="170570">
            <a:off x="3355622" y="3223939"/>
            <a:ext cx="800874" cy="50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What's happening underwater?: Northumberland Coast - an Area of Outstanding  Natural Beauty">
            <a:extLst>
              <a:ext uri="{FF2B5EF4-FFF2-40B4-BE49-F238E27FC236}">
                <a16:creationId xmlns:a16="http://schemas.microsoft.com/office/drawing/2014/main" id="{A67A11B2-B734-7E19-5484-7DA5BDC11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25" b="85897" l="12763" r="90841">
                        <a14:foregroundMark x1="13514" y1="47436" x2="22372" y2="45971"/>
                        <a14:foregroundMark x1="30030" y1="46703" x2="43844" y2="63553"/>
                        <a14:foregroundMark x1="43844" y1="63553" x2="57958" y2="72711"/>
                        <a14:foregroundMark x1="24775" y1="28755" x2="16667" y2="24542"/>
                        <a14:foregroundMark x1="16667" y1="24542" x2="25976" y2="31868"/>
                        <a14:foregroundMark x1="13814" y1="21978" x2="14114" y2="22161"/>
                        <a14:foregroundMark x1="15015" y1="23810" x2="15015" y2="23810"/>
                        <a14:foregroundMark x1="15916" y1="24908" x2="15916" y2="24908"/>
                        <a14:foregroundMark x1="16667" y1="27473" x2="16667" y2="27473"/>
                        <a14:foregroundMark x1="15315" y1="25275" x2="15315" y2="25275"/>
                        <a14:foregroundMark x1="14114" y1="24176" x2="14114" y2="23810"/>
                        <a14:foregroundMark x1="13363" y1="22711" x2="13363" y2="22711"/>
                        <a14:foregroundMark x1="12913" y1="21978" x2="12913" y2="21978"/>
                        <a14:foregroundMark x1="12763" y1="21062" x2="12763" y2="21062"/>
                        <a14:foregroundMark x1="24024" y1="30769" x2="20270" y2="29670"/>
                        <a14:foregroundMark x1="21021" y1="13004" x2="21321" y2="18681"/>
                        <a14:foregroundMark x1="18468" y1="17033" x2="18468" y2="17033"/>
                        <a14:foregroundMark x1="18018" y1="18498" x2="18018" y2="18498"/>
                        <a14:foregroundMark x1="18318" y1="19231" x2="18318" y2="19231"/>
                        <a14:foregroundMark x1="18018" y1="19780" x2="18018" y2="19780"/>
                        <a14:foregroundMark x1="22673" y1="22527" x2="22673" y2="22527"/>
                        <a14:foregroundMark x1="21772" y1="21062" x2="21772" y2="21062"/>
                        <a14:foregroundMark x1="77778" y1="81685" x2="77778" y2="81685"/>
                        <a14:foregroundMark x1="80480" y1="85348" x2="80480" y2="85348"/>
                        <a14:foregroundMark x1="80781" y1="85897" x2="80781" y2="85897"/>
                        <a14:foregroundMark x1="55706" y1="9524" x2="55706" y2="9524"/>
                        <a14:foregroundMark x1="55255" y1="9524" x2="55255" y2="9524"/>
                        <a14:foregroundMark x1="57808" y1="9890" x2="58709" y2="10440"/>
                        <a14:foregroundMark x1="55706" y1="8974" x2="54805" y2="8974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5" r="-8575" b="8547"/>
          <a:stretch/>
        </p:blipFill>
        <p:spPr bwMode="auto">
          <a:xfrm rot="1255329">
            <a:off x="3995361" y="1157851"/>
            <a:ext cx="675614" cy="5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uillemot in flight | Guillemots, while maybe not as charism… | Flickr">
            <a:extLst>
              <a:ext uri="{FF2B5EF4-FFF2-40B4-BE49-F238E27FC236}">
                <a16:creationId xmlns:a16="http://schemas.microsoft.com/office/drawing/2014/main" id="{AA6E3E27-D726-45F3-9B28-9BEBE6AAC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280" b="78624" l="15430" r="63477">
                        <a14:foregroundMark x1="61426" y1="57394" x2="63477" y2="57540"/>
                        <a14:foregroundMark x1="15430" y1="72182" x2="15430" y2="72182"/>
                        <a14:foregroundMark x1="28125" y1="24305" x2="28125" y2="24305"/>
                        <a14:foregroundMark x1="27930" y1="23280" x2="27930" y2="2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18452" r="31325" b="14472"/>
          <a:stretch/>
        </p:blipFill>
        <p:spPr bwMode="auto">
          <a:xfrm>
            <a:off x="5957050" y="897468"/>
            <a:ext cx="819528" cy="6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What's happening underwater?: Northumberland Coast - an Area of Outstanding  Natural Beauty">
            <a:extLst>
              <a:ext uri="{FF2B5EF4-FFF2-40B4-BE49-F238E27FC236}">
                <a16:creationId xmlns:a16="http://schemas.microsoft.com/office/drawing/2014/main" id="{48AD690E-5B8B-DA26-D53C-878E1FBD7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25" b="85897" l="12763" r="90841">
                        <a14:foregroundMark x1="13514" y1="47436" x2="22372" y2="45971"/>
                        <a14:foregroundMark x1="30030" y1="46703" x2="43844" y2="63553"/>
                        <a14:foregroundMark x1="43844" y1="63553" x2="57958" y2="72711"/>
                        <a14:foregroundMark x1="24775" y1="28755" x2="16667" y2="24542"/>
                        <a14:foregroundMark x1="16667" y1="24542" x2="25976" y2="31868"/>
                        <a14:foregroundMark x1="13814" y1="21978" x2="14114" y2="22161"/>
                        <a14:foregroundMark x1="15015" y1="23810" x2="15015" y2="23810"/>
                        <a14:foregroundMark x1="15916" y1="24908" x2="15916" y2="24908"/>
                        <a14:foregroundMark x1="16667" y1="27473" x2="16667" y2="27473"/>
                        <a14:foregroundMark x1="15315" y1="25275" x2="15315" y2="25275"/>
                        <a14:foregroundMark x1="14114" y1="24176" x2="14114" y2="23810"/>
                        <a14:foregroundMark x1="13363" y1="22711" x2="13363" y2="22711"/>
                        <a14:foregroundMark x1="12913" y1="21978" x2="12913" y2="21978"/>
                        <a14:foregroundMark x1="12763" y1="21062" x2="12763" y2="21062"/>
                        <a14:foregroundMark x1="24024" y1="30769" x2="20270" y2="29670"/>
                        <a14:foregroundMark x1="21021" y1="13004" x2="21321" y2="18681"/>
                        <a14:foregroundMark x1="18468" y1="17033" x2="18468" y2="17033"/>
                        <a14:foregroundMark x1="18018" y1="18498" x2="18018" y2="18498"/>
                        <a14:foregroundMark x1="18318" y1="19231" x2="18318" y2="19231"/>
                        <a14:foregroundMark x1="18018" y1="19780" x2="18018" y2="19780"/>
                        <a14:foregroundMark x1="22673" y1="22527" x2="22673" y2="22527"/>
                        <a14:foregroundMark x1="21772" y1="21062" x2="21772" y2="21062"/>
                        <a14:foregroundMark x1="77778" y1="81685" x2="77778" y2="81685"/>
                        <a14:foregroundMark x1="80480" y1="85348" x2="80480" y2="85348"/>
                        <a14:foregroundMark x1="80781" y1="85897" x2="80781" y2="85897"/>
                        <a14:foregroundMark x1="55706" y1="9524" x2="55706" y2="9524"/>
                        <a14:foregroundMark x1="55255" y1="9524" x2="55255" y2="9524"/>
                        <a14:foregroundMark x1="57808" y1="9890" x2="58709" y2="10440"/>
                        <a14:foregroundMark x1="55706" y1="8974" x2="54805" y2="8974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5" r="-8575" b="8547"/>
          <a:stretch/>
        </p:blipFill>
        <p:spPr bwMode="auto">
          <a:xfrm rot="15712162">
            <a:off x="8515740" y="1499933"/>
            <a:ext cx="675614" cy="5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What's happening underwater?: Northumberland Coast - an Area of Outstanding  Natural Beauty">
            <a:extLst>
              <a:ext uri="{FF2B5EF4-FFF2-40B4-BE49-F238E27FC236}">
                <a16:creationId xmlns:a16="http://schemas.microsoft.com/office/drawing/2014/main" id="{FC00E8B4-C633-030D-5187-2EC7E9F96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25" b="85897" l="12763" r="90841">
                        <a14:foregroundMark x1="13514" y1="47436" x2="22372" y2="45971"/>
                        <a14:foregroundMark x1="30030" y1="46703" x2="43844" y2="63553"/>
                        <a14:foregroundMark x1="43844" y1="63553" x2="57958" y2="72711"/>
                        <a14:foregroundMark x1="24775" y1="28755" x2="16667" y2="24542"/>
                        <a14:foregroundMark x1="16667" y1="24542" x2="25976" y2="31868"/>
                        <a14:foregroundMark x1="13814" y1="21978" x2="14114" y2="22161"/>
                        <a14:foregroundMark x1="15015" y1="23810" x2="15015" y2="23810"/>
                        <a14:foregroundMark x1="15916" y1="24908" x2="15916" y2="24908"/>
                        <a14:foregroundMark x1="16667" y1="27473" x2="16667" y2="27473"/>
                        <a14:foregroundMark x1="15315" y1="25275" x2="15315" y2="25275"/>
                        <a14:foregroundMark x1="14114" y1="24176" x2="14114" y2="23810"/>
                        <a14:foregroundMark x1="13363" y1="22711" x2="13363" y2="22711"/>
                        <a14:foregroundMark x1="12913" y1="21978" x2="12913" y2="21978"/>
                        <a14:foregroundMark x1="12763" y1="21062" x2="12763" y2="21062"/>
                        <a14:foregroundMark x1="24024" y1="30769" x2="20270" y2="29670"/>
                        <a14:foregroundMark x1="21021" y1="13004" x2="21321" y2="18681"/>
                        <a14:foregroundMark x1="18468" y1="17033" x2="18468" y2="17033"/>
                        <a14:foregroundMark x1="18018" y1="18498" x2="18018" y2="18498"/>
                        <a14:foregroundMark x1="18318" y1="19231" x2="18318" y2="19231"/>
                        <a14:foregroundMark x1="18018" y1="19780" x2="18018" y2="19780"/>
                        <a14:foregroundMark x1="22673" y1="22527" x2="22673" y2="22527"/>
                        <a14:foregroundMark x1="21772" y1="21062" x2="21772" y2="21062"/>
                        <a14:foregroundMark x1="77778" y1="81685" x2="77778" y2="81685"/>
                        <a14:foregroundMark x1="80480" y1="85348" x2="80480" y2="85348"/>
                        <a14:foregroundMark x1="80781" y1="85897" x2="80781" y2="85897"/>
                        <a14:foregroundMark x1="55706" y1="9524" x2="55706" y2="9524"/>
                        <a14:foregroundMark x1="55255" y1="9524" x2="55255" y2="9524"/>
                        <a14:foregroundMark x1="57808" y1="9890" x2="58709" y2="10440"/>
                        <a14:foregroundMark x1="55706" y1="8974" x2="54805" y2="8974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5" r="-8575" b="8547"/>
          <a:stretch/>
        </p:blipFill>
        <p:spPr bwMode="auto">
          <a:xfrm rot="15941442">
            <a:off x="4914021" y="1159171"/>
            <a:ext cx="675614" cy="5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Guillemot Bird Facts | Uria Aalge">
            <a:extLst>
              <a:ext uri="{FF2B5EF4-FFF2-40B4-BE49-F238E27FC236}">
                <a16:creationId xmlns:a16="http://schemas.microsoft.com/office/drawing/2014/main" id="{52091444-B1C3-8C4D-A238-3B34958A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8" b="95548" l="9988" r="89972">
                        <a14:foregroundMark x1="61412" y1="95548" x2="61412" y2="95548"/>
                        <a14:foregroundMark x1="63016" y1="92058" x2="63016" y2="92058"/>
                        <a14:backgroundMark x1="75812" y1="31588" x2="75812" y2="31588"/>
                        <a14:backgroundMark x1="75933" y1="40794" x2="75933" y2="40794"/>
                        <a14:backgroundMark x1="84196" y1="65884" x2="84196" y2="65884"/>
                        <a14:backgroundMark x1="84717" y1="68412" x2="84717" y2="68412"/>
                        <a14:backgroundMark x1="87365" y1="71600" x2="87365" y2="71600"/>
                        <a14:backgroundMark x1="82150" y1="78279" x2="82150" y2="78279"/>
                        <a14:backgroundMark x1="83113" y1="78099" x2="83113" y2="78099"/>
                        <a14:backgroundMark x1="83113" y1="78099" x2="83113" y2="78099"/>
                        <a14:backgroundMark x1="84918" y1="77617" x2="84918" y2="77617"/>
                        <a14:backgroundMark x1="84517" y1="76173" x2="84517" y2="76173"/>
                        <a14:backgroundMark x1="84517" y1="76173" x2="84517" y2="76173"/>
                        <a14:backgroundMark x1="67469" y1="84777" x2="67469" y2="84777"/>
                        <a14:backgroundMark x1="69475" y1="82671" x2="69475" y2="82671"/>
                        <a14:backgroundMark x1="70317" y1="80505" x2="70317" y2="80505"/>
                        <a14:backgroundMark x1="67148" y1="76955" x2="67148" y2="76955"/>
                        <a14:backgroundMark x1="67148" y1="76955" x2="67148" y2="76955"/>
                        <a14:backgroundMark x1="67148" y1="76955" x2="67148" y2="76955"/>
                        <a14:backgroundMark x1="85560" y1="63177" x2="85560" y2="63177"/>
                        <a14:backgroundMark x1="85560" y1="63177" x2="85560" y2="63177"/>
                        <a14:backgroundMark x1="65985" y1="77918" x2="65985" y2="77918"/>
                        <a14:backgroundMark x1="65985" y1="77918" x2="65985" y2="77918"/>
                        <a14:backgroundMark x1="65022" y1="79182" x2="65022" y2="79182"/>
                        <a14:backgroundMark x1="65022" y1="79182" x2="65022" y2="79182"/>
                        <a14:backgroundMark x1="63658" y1="80144" x2="63658" y2="80144"/>
                        <a14:backgroundMark x1="63658" y1="80144" x2="63658" y2="80144"/>
                        <a14:backgroundMark x1="64300" y1="80024" x2="64300" y2="80024"/>
                        <a14:backgroundMark x1="64300" y1="80024" x2="64300" y2="80024"/>
                        <a14:backgroundMark x1="62495" y1="97172" x2="62495" y2="97172"/>
                        <a14:backgroundMark x1="62495" y1="97172" x2="62495" y2="97172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68" y="2400883"/>
            <a:ext cx="1036086" cy="6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8BE19B-DAE2-2048-DAC5-7D469E2E1B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4019" y="5472792"/>
            <a:ext cx="2129923" cy="112821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8AE1A8-06DC-F00D-26CE-33135E99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7"/>
    </mc:Choice>
    <mc:Fallback xmlns="">
      <p:transition spd="slow" advTm="207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87F979-E0DF-4D61-9E31-5E19A48E4E46}"/>
              </a:ext>
            </a:extLst>
          </p:cNvPr>
          <p:cNvGrpSpPr/>
          <p:nvPr/>
        </p:nvGrpSpPr>
        <p:grpSpPr>
          <a:xfrm>
            <a:off x="853768" y="0"/>
            <a:ext cx="11042915" cy="6622127"/>
            <a:chOff x="963400" y="611461"/>
            <a:chExt cx="9302533" cy="55784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681E4A-80B8-4E0D-9B0A-30F1E7ACCDAC}"/>
                </a:ext>
              </a:extLst>
            </p:cNvPr>
            <p:cNvGrpSpPr/>
            <p:nvPr/>
          </p:nvGrpSpPr>
          <p:grpSpPr>
            <a:xfrm>
              <a:off x="963400" y="611461"/>
              <a:ext cx="4431600" cy="1324800"/>
              <a:chOff x="2152901" y="4814370"/>
              <a:chExt cx="4431600" cy="1324800"/>
            </a:xfrm>
          </p:grpSpPr>
          <p:sp>
            <p:nvSpPr>
              <p:cNvPr id="5" name="Rounded Rectangle 34">
                <a:extLst>
                  <a:ext uri="{FF2B5EF4-FFF2-40B4-BE49-F238E27FC236}">
                    <a16:creationId xmlns:a16="http://schemas.microsoft.com/office/drawing/2014/main" id="{FE8C3315-A900-47CA-8314-111BD9EF4830}"/>
                  </a:ext>
                </a:extLst>
              </p:cNvPr>
              <p:cNvSpPr/>
              <p:nvPr/>
            </p:nvSpPr>
            <p:spPr>
              <a:xfrm>
                <a:off x="2152901" y="4814370"/>
                <a:ext cx="4431600" cy="1324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3FEF760-5608-42D3-BB26-3C111C3F3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701" y="5107646"/>
                <a:ext cx="3600000" cy="738249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02AD08-F644-4D6F-9F09-7BE39CB41CCA}"/>
                </a:ext>
              </a:extLst>
            </p:cNvPr>
            <p:cNvSpPr/>
            <p:nvPr/>
          </p:nvSpPr>
          <p:spPr>
            <a:xfrm>
              <a:off x="1121933" y="3577564"/>
              <a:ext cx="9143999" cy="2320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047C84-A17D-4420-B452-D70AF989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1860" y="4708954"/>
              <a:ext cx="1187670" cy="11876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EA7BE2-6FC1-457B-AEF9-F14888C5F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9233" y="3747571"/>
              <a:ext cx="2450769" cy="5400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FD0E2C-F3E2-4BFE-BA49-BB59F589B7B5}"/>
                </a:ext>
              </a:extLst>
            </p:cNvPr>
            <p:cNvGrpSpPr/>
            <p:nvPr/>
          </p:nvGrpSpPr>
          <p:grpSpPr>
            <a:xfrm>
              <a:off x="2496507" y="1991889"/>
              <a:ext cx="6324823" cy="1741320"/>
              <a:chOff x="378773" y="1859814"/>
              <a:chExt cx="8433097" cy="23217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55920F-B9A5-4E9D-A09F-5EBE0D391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773" y="1859814"/>
                <a:ext cx="2297133" cy="213515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4A3C5D4-0203-4D04-8B7A-373E829FE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5187" y="1897058"/>
                <a:ext cx="1132150" cy="2284516"/>
              </a:xfrm>
              <a:prstGeom prst="rect">
                <a:avLst/>
              </a:prstGeom>
            </p:spPr>
          </p:pic>
          <p:pic>
            <p:nvPicPr>
              <p:cNvPr id="15" name="Picture 2" descr="http://2.bp.blogspot.com/-J-1oNQhjylE/UZqUhmDE_VI/AAAAAAAACDk/NFpldG36YpA/s1600/minsmere+rspb+reserve+may2013+Biotope-5.jpg">
                <a:extLst>
                  <a:ext uri="{FF2B5EF4-FFF2-40B4-BE49-F238E27FC236}">
                    <a16:creationId xmlns:a16="http://schemas.microsoft.com/office/drawing/2014/main" id="{FBF416FD-65C3-4670-ACC9-E312C0694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240" y="2001443"/>
                <a:ext cx="2795318" cy="18518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http://www.southampton.ac.uk/~imw/jpg-Hurst/14HCS-Further-Diminished-7Jan14-m.jpg">
                <a:extLst>
                  <a:ext uri="{FF2B5EF4-FFF2-40B4-BE49-F238E27FC236}">
                    <a16:creationId xmlns:a16="http://schemas.microsoft.com/office/drawing/2014/main" id="{CF190C62-B38A-4ED3-A63C-DF5BA9D83C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02113" y="1926259"/>
                <a:ext cx="2509757" cy="1743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B5E41F-DDBC-4F9F-8517-29DCAE91CDD2}"/>
                  </a:ext>
                </a:extLst>
              </p:cNvPr>
              <p:cNvSpPr txBox="1"/>
              <p:nvPr/>
            </p:nvSpPr>
            <p:spPr>
              <a:xfrm>
                <a:off x="397168" y="1859815"/>
                <a:ext cx="30742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i="1" dirty="0"/>
                  <a:t>dynamic behaviour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4FF79F-1AB8-463E-B5DD-2D93F9FED47C}"/>
                  </a:ext>
                </a:extLst>
              </p:cNvPr>
              <p:cNvSpPr txBox="1"/>
              <p:nvPr/>
            </p:nvSpPr>
            <p:spPr>
              <a:xfrm>
                <a:off x="3537820" y="2001443"/>
                <a:ext cx="1826231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i="1" dirty="0"/>
                  <a:t>resilience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0E3E70-96A7-4E5A-9CD7-7D9817767D30}"/>
                  </a:ext>
                </a:extLst>
              </p:cNvPr>
              <p:cNvSpPr txBox="1"/>
              <p:nvPr/>
            </p:nvSpPr>
            <p:spPr>
              <a:xfrm>
                <a:off x="6395998" y="1976378"/>
                <a:ext cx="1732691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i="1" dirty="0"/>
                  <a:t>recovery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0055A5F-8948-412E-92A8-88468723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4293" y="4289518"/>
              <a:ext cx="2182696" cy="4803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65CA46-46A8-43FF-A1CD-C45DC2864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223" y="4198421"/>
              <a:ext cx="1111769" cy="8981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746D41-72D4-46A3-B9D1-164F8D197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934" y="4427383"/>
              <a:ext cx="1410038" cy="17625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B3B0A5-ABF9-4BE9-98CB-93C49F2FF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2473" y="4814878"/>
              <a:ext cx="1624628" cy="50400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38CE7D-7FFC-43E4-A8F2-6A883E84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4506" y="4115231"/>
              <a:ext cx="2041216" cy="7526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451BB70-7329-4605-83CD-9AC2B398C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3072" y="4026945"/>
              <a:ext cx="2169530" cy="8869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D6E449-5E48-4543-9646-CC2283D5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0074" y="5448056"/>
              <a:ext cx="1178719" cy="3643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8D7B8A-0940-48D7-A43F-50F240C37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218" y="5234559"/>
              <a:ext cx="1590008" cy="5232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ACDA65-FC1B-4A45-A012-9DB677F8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1909" y="4789290"/>
              <a:ext cx="1663213" cy="1108496"/>
            </a:xfrm>
            <a:prstGeom prst="rect">
              <a:avLst/>
            </a:prstGeom>
          </p:spPr>
        </p:pic>
        <p:pic>
          <p:nvPicPr>
            <p:cNvPr id="29" name="Picture 7" descr="Alternate Cefas Logo">
              <a:extLst>
                <a:ext uri="{FF2B5EF4-FFF2-40B4-BE49-F238E27FC236}">
                  <a16:creationId xmlns:a16="http://schemas.microsoft.com/office/drawing/2014/main" id="{AAA59EAD-8B5C-42CC-8307-19DA79FA2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773" y="4935316"/>
              <a:ext cx="658141" cy="770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0D3DA6-3669-47B1-A9E8-3D9A5469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7728" y="5258016"/>
              <a:ext cx="543248" cy="5400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ABB730-0549-4B8C-9676-63952D5A52F7}"/>
                </a:ext>
              </a:extLst>
            </p:cNvPr>
            <p:cNvSpPr/>
            <p:nvPr/>
          </p:nvSpPr>
          <p:spPr>
            <a:xfrm>
              <a:off x="4992996" y="739342"/>
              <a:ext cx="5272937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50" b="1" dirty="0">
                  <a:solidFill>
                    <a:srgbClr val="0B3C5D"/>
                  </a:solidFill>
                </a:rPr>
                <a:t>Physical and biological dynamic coastal processes and their role in coastal recovery</a:t>
              </a:r>
              <a:endParaRPr lang="en-GB" sz="2250" dirty="0">
                <a:solidFill>
                  <a:srgbClr val="0B3C5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163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9789-1813-4C17-B344-9DF809B1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01274" cy="12240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GB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implications of accelerated seabed mobility </a:t>
            </a:r>
            <a:br>
              <a:rPr lang="en-GB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windfarms (ECOWind-ACCELERATE)</a:t>
            </a:r>
            <a:br>
              <a:rPr lang="en-GB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Katrien Van Landeghem, Bangor University: </a:t>
            </a:r>
            <a:r>
              <a:rPr lang="en-GB" sz="1400" i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k.v.landeghem@bangor.ac.uk</a:t>
            </a:r>
            <a:endParaRPr lang="en-GB" sz="40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5F3ED-5721-43B8-93B9-FA079B5D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111370"/>
            <a:ext cx="914400" cy="593725"/>
          </a:xfrm>
        </p:spPr>
        <p:txBody>
          <a:bodyPr>
            <a:normAutofit/>
          </a:bodyPr>
          <a:lstStyle/>
          <a:p>
            <a:fld id="{C9A16C17-65E3-456D-A73E-33DE6BBEBE42}" type="slidenum">
              <a:rPr lang="en-GB" smtClean="0"/>
              <a:t>20</a:t>
            </a:fld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49F0E3-79D1-410D-A6A6-90565476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7" y="138350"/>
            <a:ext cx="1385127" cy="9473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18FEE1E-C372-28A9-F40C-90C0530E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4249" y="138350"/>
            <a:ext cx="1165249" cy="94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427EA-356D-BF35-56E8-BDE0002A5D36}"/>
              </a:ext>
            </a:extLst>
          </p:cNvPr>
          <p:cNvSpPr txBox="1"/>
          <p:nvPr/>
        </p:nvSpPr>
        <p:spPr>
          <a:xfrm>
            <a:off x="651517" y="1480408"/>
            <a:ext cx="10491404" cy="486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Q1: Changes to seabed mobility from OWF compared to (1) natural variability and (2) climate? </a:t>
            </a:r>
            <a:r>
              <a:rPr lang="en-GB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climate impacts sediment transport capacity.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0" lang="en-GB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Q2: How will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seabed</a:t>
            </a:r>
            <a:r>
              <a:rPr kumimoji="0" lang="en-GB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 mobility </a:t>
            </a:r>
            <a:r>
              <a:rPr lang="en-GB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kumimoji="0" lang="en-GB" i="0" u="none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from OWF and climate?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we improved knowledge and TELEMAC model setup:</a:t>
            </a:r>
            <a:endParaRPr kumimoji="0" lang="en-GB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Wake of monopile: what drives bed stress? 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mixing regimes.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How exactly? 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dominates up to 25 monopile diameters away.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Q3: Consequences of seabed changes for benthic habitats? </a:t>
            </a: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 Irish Sea, but more data inside OWFs needed for better confidence.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Q4: Consequences of seabed changes for seabirds?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Drivers of bird and fish presence and density? 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Sand, mud and suspended sediments matter + birds go to habitats associated with catchability of prey.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Assigning behaviours: Which different areas are more profitable (from prey)?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eating vs feeding!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3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52A8057-6EE1-B077-5958-7EB140F4AC3E}"/>
              </a:ext>
            </a:extLst>
          </p:cNvPr>
          <p:cNvGrpSpPr/>
          <p:nvPr/>
        </p:nvGrpSpPr>
        <p:grpSpPr>
          <a:xfrm>
            <a:off x="383210" y="3235213"/>
            <a:ext cx="5310529" cy="2864646"/>
            <a:chOff x="949016" y="364690"/>
            <a:chExt cx="11032040" cy="5950987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BF35EFF9-2312-A60D-EAC5-EF6957E39C1F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984250"/>
              <a:ext cx="5372100" cy="519271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Maybe a slide on bed sediment samples</a:t>
              </a:r>
              <a:endParaRPr lang="en-GB" sz="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E643FF-B02C-5EEE-50A0-C90A3DACE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6" b="19900"/>
            <a:stretch/>
          </p:blipFill>
          <p:spPr>
            <a:xfrm>
              <a:off x="949016" y="364690"/>
              <a:ext cx="11032040" cy="59509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F020E6-3304-10F2-CCAC-13D53F32417A}"/>
                </a:ext>
              </a:extLst>
            </p:cNvPr>
            <p:cNvSpPr txBox="1"/>
            <p:nvPr/>
          </p:nvSpPr>
          <p:spPr>
            <a:xfrm>
              <a:off x="9729479" y="5021947"/>
              <a:ext cx="1119051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3D ARP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395EA6-F915-A416-3E17-3DADA61DBDBF}"/>
                </a:ext>
              </a:extLst>
            </p:cNvPr>
            <p:cNvSpPr txBox="1"/>
            <p:nvPr/>
          </p:nvSpPr>
          <p:spPr>
            <a:xfrm>
              <a:off x="5933456" y="5320443"/>
              <a:ext cx="864097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ADV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AB5028-C6F7-2B0A-0D08-A5453B045E65}"/>
                </a:ext>
              </a:extLst>
            </p:cNvPr>
            <p:cNvSpPr txBox="1"/>
            <p:nvPr/>
          </p:nvSpPr>
          <p:spPr>
            <a:xfrm>
              <a:off x="7074984" y="5222369"/>
              <a:ext cx="1728193" cy="703309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Frequency ABS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09D304-1E8F-4101-0670-7DC832AE89EC}"/>
                </a:ext>
              </a:extLst>
            </p:cNvPr>
            <p:cNvSpPr txBox="1"/>
            <p:nvPr/>
          </p:nvSpPr>
          <p:spPr>
            <a:xfrm>
              <a:off x="6726246" y="1333049"/>
              <a:ext cx="1162547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ADCP’s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AF7ED0-E363-6FCE-7785-C780E45B9023}"/>
                </a:ext>
              </a:extLst>
            </p:cNvPr>
            <p:cNvSpPr txBox="1"/>
            <p:nvPr/>
          </p:nvSpPr>
          <p:spPr>
            <a:xfrm>
              <a:off x="3674508" y="4812178"/>
              <a:ext cx="1728193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LISST 100X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FA7D98-4852-59A6-EC61-8C8BB798403F}"/>
                </a:ext>
              </a:extLst>
            </p:cNvPr>
            <p:cNvSpPr txBox="1"/>
            <p:nvPr/>
          </p:nvSpPr>
          <p:spPr>
            <a:xfrm>
              <a:off x="3684565" y="5222372"/>
              <a:ext cx="1728193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LISST HOLO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8863DF-999F-9DC3-71A5-90396F9F8453}"/>
                </a:ext>
              </a:extLst>
            </p:cNvPr>
            <p:cNvSpPr txBox="1"/>
            <p:nvPr/>
          </p:nvSpPr>
          <p:spPr>
            <a:xfrm>
              <a:off x="10237515" y="4066985"/>
              <a:ext cx="1047397" cy="447561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CTD’S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06685F-980C-AF71-7BD8-3E77EA84FEFE}"/>
                </a:ext>
              </a:extLst>
            </p:cNvPr>
            <p:cNvCxnSpPr/>
            <p:nvPr/>
          </p:nvCxnSpPr>
          <p:spPr>
            <a:xfrm>
              <a:off x="7700343" y="1842572"/>
              <a:ext cx="226478" cy="1512168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C41319B-67F2-9D15-9028-5907875D2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4224" y="4126052"/>
              <a:ext cx="464379" cy="108623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1CBD322-B31A-D15E-7A83-FE8A562F48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3138" y="3863411"/>
              <a:ext cx="357086" cy="134887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89DC02F-90EF-2384-132A-B782A3B8BF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7433" y="3485859"/>
              <a:ext cx="1312983" cy="1536088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D1893CF-E3C7-22B8-C413-2CB1FAF1F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6637" y="4181678"/>
              <a:ext cx="261251" cy="624384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DD34E6-8299-A334-27FA-D05663A87847}"/>
                </a:ext>
              </a:extLst>
            </p:cNvPr>
            <p:cNvSpPr txBox="1"/>
            <p:nvPr/>
          </p:nvSpPr>
          <p:spPr>
            <a:xfrm>
              <a:off x="968678" y="1435574"/>
              <a:ext cx="2030977" cy="703309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Phytoplankton sampler!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8775C0-4F3D-E62F-EA7C-4C8375CB3AAE}"/>
                </a:ext>
              </a:extLst>
            </p:cNvPr>
            <p:cNvSpPr txBox="1"/>
            <p:nvPr/>
          </p:nvSpPr>
          <p:spPr>
            <a:xfrm>
              <a:off x="9594640" y="832890"/>
              <a:ext cx="2052578" cy="703309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Local cockle pickers’ tractor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9963237-4E03-59FF-24C0-F37D798A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36" y="3062491"/>
            <a:ext cx="5677858" cy="29907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892D3F-816F-AE59-E2A1-0D21F99AF737}"/>
              </a:ext>
            </a:extLst>
          </p:cNvPr>
          <p:cNvSpPr txBox="1"/>
          <p:nvPr/>
        </p:nvSpPr>
        <p:spPr>
          <a:xfrm>
            <a:off x="671444" y="455785"/>
            <a:ext cx="5054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 predict I will be over time…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Two different stories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There is a lot going on in the North West!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6875F3-D675-34DC-969A-71BB8A052FA0}"/>
              </a:ext>
            </a:extLst>
          </p:cNvPr>
          <p:cNvSpPr txBox="1"/>
          <p:nvPr/>
        </p:nvSpPr>
        <p:spPr>
          <a:xfrm>
            <a:off x="6886117" y="475626"/>
            <a:ext cx="4214895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Next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Liverpool tidal barrage?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Marine heat waves?</a:t>
            </a:r>
          </a:p>
          <a:p>
            <a:r>
              <a:rPr lang="en-GB" sz="2400" b="1" dirty="0">
                <a:hlinkClick r:id="rId4"/>
              </a:rPr>
              <a:t>https://www.marineheatwaves.org/tracker.html</a:t>
            </a:r>
            <a:r>
              <a:rPr lang="en-GB" sz="24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8728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91A345FA-3652-8217-C1D9-B6FC43B3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65125"/>
            <a:ext cx="57340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different colored maps of the uk&#10;&#10;AI-generated content may be incorrect.">
            <a:extLst>
              <a:ext uri="{FF2B5EF4-FFF2-40B4-BE49-F238E27FC236}">
                <a16:creationId xmlns:a16="http://schemas.microsoft.com/office/drawing/2014/main" id="{A13361AC-CFED-25D4-C0EE-02BEE43E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69" y="2376488"/>
            <a:ext cx="57340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3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icForcings1">
            <a:extLst>
              <a:ext uri="{FF2B5EF4-FFF2-40B4-BE49-F238E27FC236}">
                <a16:creationId xmlns:a16="http://schemas.microsoft.com/office/drawing/2014/main" id="{A235DDA5-8519-4646-9AB5-1EFB0866B66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4004" r="5922" b="14718"/>
          <a:stretch/>
        </p:blipFill>
        <p:spPr bwMode="auto">
          <a:xfrm>
            <a:off x="727420" y="221323"/>
            <a:ext cx="6431052" cy="57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DC872-7CC8-42D8-BC6C-F41EB7562599}"/>
              </a:ext>
            </a:extLst>
          </p:cNvPr>
          <p:cNvSpPr txBox="1"/>
          <p:nvPr/>
        </p:nvSpPr>
        <p:spPr>
          <a:xfrm>
            <a:off x="7342805" y="221323"/>
            <a:ext cx="4849195" cy="608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b="1" i="1" dirty="0">
                <a:latin typeface="+mj-lt"/>
              </a:rPr>
              <a:t>Morecombe bay, UK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+mj-lt"/>
              </a:rPr>
              <a:t>Tidal Range up to 10.5 m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+mj-lt"/>
              </a:rPr>
              <a:t>Ebb recession </a:t>
            </a:r>
            <a:r>
              <a:rPr lang="en-GB" sz="2400" b="1" dirty="0"/>
              <a:t>up to </a:t>
            </a:r>
            <a:r>
              <a:rPr lang="en-GB" sz="2400" b="1" dirty="0">
                <a:latin typeface="+mj-lt"/>
              </a:rPr>
              <a:t>~12km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+mj-lt"/>
              </a:rPr>
              <a:t>Sheltered from Atlantic waves </a:t>
            </a:r>
          </a:p>
          <a:p>
            <a:pPr>
              <a:lnSpc>
                <a:spcPct val="150000"/>
              </a:lnSpc>
            </a:pPr>
            <a:endParaRPr lang="en-GB" sz="24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+mj-lt"/>
              </a:rPr>
              <a:t>Concave up profile (depositional)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+mj-lt"/>
              </a:rPr>
              <a:t>“larger” Waves come from SW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+mj-lt"/>
              </a:rPr>
              <a:t>Morphologically </a:t>
            </a:r>
            <a:r>
              <a:rPr lang="en-GB" sz="2400" b="1" i="1" dirty="0">
                <a:latin typeface="+mj-lt"/>
              </a:rPr>
              <a:t>very</a:t>
            </a:r>
            <a:r>
              <a:rPr lang="en-GB" sz="2400" b="1" dirty="0">
                <a:latin typeface="+mj-lt"/>
              </a:rPr>
              <a:t> dynamic!</a:t>
            </a:r>
          </a:p>
          <a:p>
            <a:pPr>
              <a:lnSpc>
                <a:spcPct val="200000"/>
              </a:lnSpc>
            </a:pP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94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72BC4D-1250-472A-8D8A-296524EA1B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985" t="2708" r="6823"/>
          <a:stretch/>
        </p:blipFill>
        <p:spPr>
          <a:xfrm>
            <a:off x="1140159" y="764704"/>
            <a:ext cx="10295936" cy="5732843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619797-6772-44CF-85C4-0DA0764C54C7}"/>
              </a:ext>
            </a:extLst>
          </p:cNvPr>
          <p:cNvGrpSpPr/>
          <p:nvPr/>
        </p:nvGrpSpPr>
        <p:grpSpPr>
          <a:xfrm>
            <a:off x="4943872" y="1412776"/>
            <a:ext cx="5328592" cy="4464496"/>
            <a:chOff x="4943872" y="1412776"/>
            <a:chExt cx="5328592" cy="44644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160CEF-F56B-455A-871A-7440B8B33C43}"/>
                </a:ext>
              </a:extLst>
            </p:cNvPr>
            <p:cNvSpPr/>
            <p:nvPr/>
          </p:nvSpPr>
          <p:spPr>
            <a:xfrm>
              <a:off x="4943872" y="1412776"/>
              <a:ext cx="2232248" cy="446449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7F7368-EDEA-4D61-8228-C376073B303B}"/>
                </a:ext>
              </a:extLst>
            </p:cNvPr>
            <p:cNvSpPr txBox="1"/>
            <p:nvPr/>
          </p:nvSpPr>
          <p:spPr>
            <a:xfrm>
              <a:off x="5303912" y="5368889"/>
              <a:ext cx="4968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Naturally…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0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249ED-41E3-4299-9BB0-02EA2D5D4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Maybe a slide on bed sediment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B854D-BBA1-4FB2-8BBB-486B85BC9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19900"/>
          <a:stretch/>
        </p:blipFill>
        <p:spPr>
          <a:xfrm>
            <a:off x="949016" y="364690"/>
            <a:ext cx="11032040" cy="595098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D9E904F-E7BB-4023-B68A-0DA5F9DDBC2D}"/>
              </a:ext>
            </a:extLst>
          </p:cNvPr>
          <p:cNvGrpSpPr/>
          <p:nvPr/>
        </p:nvGrpSpPr>
        <p:grpSpPr>
          <a:xfrm>
            <a:off x="968678" y="1333048"/>
            <a:ext cx="10316235" cy="4597208"/>
            <a:chOff x="968678" y="1333048"/>
            <a:chExt cx="10316235" cy="459720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F8E3D7-53E0-43C8-816C-14026E38531A}"/>
                </a:ext>
              </a:extLst>
            </p:cNvPr>
            <p:cNvSpPr txBox="1"/>
            <p:nvPr/>
          </p:nvSpPr>
          <p:spPr>
            <a:xfrm>
              <a:off x="9729479" y="5021947"/>
              <a:ext cx="1119049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3D ARP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09689F-F326-496D-AFEA-B63963EC4282}"/>
                </a:ext>
              </a:extLst>
            </p:cNvPr>
            <p:cNvSpPr txBox="1"/>
            <p:nvPr/>
          </p:nvSpPr>
          <p:spPr>
            <a:xfrm>
              <a:off x="5933455" y="5320444"/>
              <a:ext cx="864096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ADV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57CD56-AE75-4BD9-9F88-FBB3A473702E}"/>
                </a:ext>
              </a:extLst>
            </p:cNvPr>
            <p:cNvSpPr txBox="1"/>
            <p:nvPr/>
          </p:nvSpPr>
          <p:spPr>
            <a:xfrm>
              <a:off x="7074983" y="5222370"/>
              <a:ext cx="1728192" cy="707886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Frequency ABS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76D00F-CDB8-4571-81CC-011FA84F3CE4}"/>
                </a:ext>
              </a:extLst>
            </p:cNvPr>
            <p:cNvSpPr txBox="1"/>
            <p:nvPr/>
          </p:nvSpPr>
          <p:spPr>
            <a:xfrm>
              <a:off x="6726246" y="1333048"/>
              <a:ext cx="1162547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ADCP’s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FC208-32E1-47EE-B34A-570E1DFADE09}"/>
                </a:ext>
              </a:extLst>
            </p:cNvPr>
            <p:cNvSpPr txBox="1"/>
            <p:nvPr/>
          </p:nvSpPr>
          <p:spPr>
            <a:xfrm>
              <a:off x="3674509" y="4812177"/>
              <a:ext cx="1728192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LISST 100X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629DA3-08B2-45DF-BB3E-0079038AA837}"/>
                </a:ext>
              </a:extLst>
            </p:cNvPr>
            <p:cNvSpPr txBox="1"/>
            <p:nvPr/>
          </p:nvSpPr>
          <p:spPr>
            <a:xfrm>
              <a:off x="3684565" y="5222370"/>
              <a:ext cx="1728192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LISST HOLO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E4E5E6-5AB5-486A-ADAB-6461AF4795DC}"/>
                </a:ext>
              </a:extLst>
            </p:cNvPr>
            <p:cNvSpPr txBox="1"/>
            <p:nvPr/>
          </p:nvSpPr>
          <p:spPr>
            <a:xfrm>
              <a:off x="10237515" y="4066986"/>
              <a:ext cx="1047398" cy="400110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CTD’S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305ADF-A5C0-46EA-A0F8-F4E9E0EF9A0A}"/>
                </a:ext>
              </a:extLst>
            </p:cNvPr>
            <p:cNvCxnSpPr/>
            <p:nvPr/>
          </p:nvCxnSpPr>
          <p:spPr>
            <a:xfrm>
              <a:off x="7700343" y="1842572"/>
              <a:ext cx="226478" cy="1512168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86682C-0292-4945-8A30-5238F3041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4224" y="4126052"/>
              <a:ext cx="464379" cy="108623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6788EA-FE95-4960-9998-9AF13AE6BB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3138" y="3863411"/>
              <a:ext cx="357086" cy="134887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674D1D-AC2C-48BB-A8DD-8D92AED028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7433" y="3485859"/>
              <a:ext cx="1312983" cy="1536088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EC0BF7A-34F0-4DD0-9988-CB59F2FDA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6637" y="4181678"/>
              <a:ext cx="261251" cy="624384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FBF980-64E4-4F09-9476-D48A3D690B14}"/>
                </a:ext>
              </a:extLst>
            </p:cNvPr>
            <p:cNvSpPr txBox="1"/>
            <p:nvPr/>
          </p:nvSpPr>
          <p:spPr>
            <a:xfrm>
              <a:off x="968678" y="1435575"/>
              <a:ext cx="2030977" cy="707886"/>
            </a:xfrm>
            <a:prstGeom prst="rect">
              <a:avLst/>
            </a:prstGeom>
            <a:solidFill>
              <a:srgbClr val="13324D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Phytoplankton sampler!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43EA0DD-A2F8-43CE-AC66-2A4682D7D5CB}"/>
              </a:ext>
            </a:extLst>
          </p:cNvPr>
          <p:cNvSpPr txBox="1"/>
          <p:nvPr/>
        </p:nvSpPr>
        <p:spPr>
          <a:xfrm>
            <a:off x="9594640" y="832888"/>
            <a:ext cx="2052576" cy="707886"/>
          </a:xfrm>
          <a:prstGeom prst="rect">
            <a:avLst/>
          </a:prstGeom>
          <a:solidFill>
            <a:srgbClr val="13324D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Local cockle pickers’ tractor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569F66-D9F4-4F5F-9CFF-7A50064256EA}"/>
              </a:ext>
            </a:extLst>
          </p:cNvPr>
          <p:cNvSpPr txBox="1">
            <a:spLocks/>
          </p:cNvSpPr>
          <p:nvPr/>
        </p:nvSpPr>
        <p:spPr>
          <a:xfrm>
            <a:off x="949016" y="103033"/>
            <a:ext cx="10643872" cy="720000"/>
          </a:xfrm>
          <a:prstGeom prst="rect">
            <a:avLst/>
          </a:prstGeom>
        </p:spPr>
        <p:txBody>
          <a:bodyPr vert="horz" lIns="9000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/>
              <a:t>Intertidal measurement frames</a:t>
            </a:r>
          </a:p>
        </p:txBody>
      </p:sp>
    </p:spTree>
    <p:extLst>
      <p:ext uri="{BB962C8B-B14F-4D97-AF65-F5344CB8AC3E}">
        <p14:creationId xmlns:p14="http://schemas.microsoft.com/office/powerpoint/2010/main" val="962480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FF086C-1CDD-4654-BBD5-AC57553761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36D37-66AA-415F-BBD9-54E5EEF4F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CF108-1FBF-4D0A-8A70-CDEF686A6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07" y="563551"/>
            <a:ext cx="11029049" cy="56131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26C5B8-3E94-440B-9250-F09F0861B1D7}"/>
              </a:ext>
            </a:extLst>
          </p:cNvPr>
          <p:cNvCxnSpPr>
            <a:cxnSpLocks/>
          </p:cNvCxnSpPr>
          <p:nvPr/>
        </p:nvCxnSpPr>
        <p:spPr>
          <a:xfrm flipH="1">
            <a:off x="895410" y="1926124"/>
            <a:ext cx="144016" cy="14401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61101C-3B1B-4F77-8B1C-2740972E8FB7}"/>
              </a:ext>
            </a:extLst>
          </p:cNvPr>
          <p:cNvSpPr txBox="1"/>
          <p:nvPr/>
        </p:nvSpPr>
        <p:spPr>
          <a:xfrm>
            <a:off x="1127448" y="24615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flood</a:t>
            </a:r>
          </a:p>
        </p:txBody>
      </p:sp>
    </p:spTree>
    <p:extLst>
      <p:ext uri="{BB962C8B-B14F-4D97-AF65-F5344CB8AC3E}">
        <p14:creationId xmlns:p14="http://schemas.microsoft.com/office/powerpoint/2010/main" val="288270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DFCD-05A5-D101-5F6F-8B94D0E1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35" y="0"/>
            <a:ext cx="10643872" cy="720000"/>
          </a:xfrm>
        </p:spPr>
        <p:txBody>
          <a:bodyPr/>
          <a:lstStyle/>
          <a:p>
            <a:r>
              <a:rPr lang="en-GB" b="1" i="1" dirty="0"/>
              <a:t>Quantifying hydrodynamics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AEA6B8-1CE4-5DC9-DCFD-328BC631D562}"/>
              </a:ext>
            </a:extLst>
          </p:cNvPr>
          <p:cNvGrpSpPr/>
          <p:nvPr/>
        </p:nvGrpSpPr>
        <p:grpSpPr>
          <a:xfrm>
            <a:off x="1009718" y="2009362"/>
            <a:ext cx="9089439" cy="3637452"/>
            <a:chOff x="21053729" y="4435278"/>
            <a:chExt cx="8548024" cy="3420786"/>
          </a:xfrm>
        </p:grpSpPr>
        <p:pic>
          <p:nvPicPr>
            <p:cNvPr id="11" name="Picture 10" descr="A graph of a number&#10;&#10;AI-generated content may be incorrect.">
              <a:extLst>
                <a:ext uri="{FF2B5EF4-FFF2-40B4-BE49-F238E27FC236}">
                  <a16:creationId xmlns:a16="http://schemas.microsoft.com/office/drawing/2014/main" id="{0183E7A2-2853-C69B-17C1-4F86BC59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" r="2001"/>
            <a:stretch/>
          </p:blipFill>
          <p:spPr>
            <a:xfrm>
              <a:off x="21053729" y="4867502"/>
              <a:ext cx="8548024" cy="29885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AD9B31-B064-AC57-2E69-1F9475D29A6C}"/>
                </a:ext>
              </a:extLst>
            </p:cNvPr>
            <p:cNvSpPr txBox="1"/>
            <p:nvPr/>
          </p:nvSpPr>
          <p:spPr>
            <a:xfrm>
              <a:off x="21711043" y="4435278"/>
              <a:ext cx="72333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Transport due to suspended sediments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5DCF7C1-40A8-1D73-F1CD-D4BE07B1EE23}"/>
              </a:ext>
            </a:extLst>
          </p:cNvPr>
          <p:cNvSpPr txBox="1"/>
          <p:nvPr/>
        </p:nvSpPr>
        <p:spPr>
          <a:xfrm>
            <a:off x="1972685" y="4574568"/>
            <a:ext cx="25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Flood tide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5980EC-9825-DD56-1E1A-EEBF855D1B06}"/>
              </a:ext>
            </a:extLst>
          </p:cNvPr>
          <p:cNvSpPr txBox="1"/>
          <p:nvPr/>
        </p:nvSpPr>
        <p:spPr>
          <a:xfrm>
            <a:off x="7378430" y="4614742"/>
            <a:ext cx="25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Ebb tide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145DD4-CF38-64A9-0DB8-129CEA3237E3}"/>
              </a:ext>
            </a:extLst>
          </p:cNvPr>
          <p:cNvCxnSpPr>
            <a:cxnSpLocks/>
          </p:cNvCxnSpPr>
          <p:nvPr/>
        </p:nvCxnSpPr>
        <p:spPr>
          <a:xfrm>
            <a:off x="1932477" y="4955571"/>
            <a:ext cx="1461301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3C5E8-A56F-03C4-A53B-CA8E462BE294}"/>
              </a:ext>
            </a:extLst>
          </p:cNvPr>
          <p:cNvCxnSpPr>
            <a:cxnSpLocks/>
          </p:cNvCxnSpPr>
          <p:nvPr/>
        </p:nvCxnSpPr>
        <p:spPr>
          <a:xfrm flipH="1">
            <a:off x="7126197" y="4943900"/>
            <a:ext cx="1423001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668792-04B6-C51B-E45B-BE4840B0F385}"/>
              </a:ext>
            </a:extLst>
          </p:cNvPr>
          <p:cNvSpPr txBox="1"/>
          <p:nvPr/>
        </p:nvSpPr>
        <p:spPr>
          <a:xfrm>
            <a:off x="4294909" y="5750078"/>
            <a:ext cx="251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water wave resuspension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4E74E6-F32A-23D8-A2F0-AD4A3E44EE70}"/>
              </a:ext>
            </a:extLst>
          </p:cNvPr>
          <p:cNvCxnSpPr>
            <a:cxnSpLocks/>
          </p:cNvCxnSpPr>
          <p:nvPr/>
        </p:nvCxnSpPr>
        <p:spPr>
          <a:xfrm flipV="1">
            <a:off x="5094719" y="4885066"/>
            <a:ext cx="294656" cy="91109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9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957AF3-D349-DDDD-954F-471BF6459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600" y="984250"/>
            <a:ext cx="6049994" cy="4852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8E185E-D13D-0C6E-1AD6-306BED29DD2C}"/>
              </a:ext>
            </a:extLst>
          </p:cNvPr>
          <p:cNvCxnSpPr>
            <a:cxnSpLocks/>
          </p:cNvCxnSpPr>
          <p:nvPr/>
        </p:nvCxnSpPr>
        <p:spPr>
          <a:xfrm>
            <a:off x="1548469" y="1216670"/>
            <a:ext cx="6932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CDAB9-9B95-1332-CE7B-DFCF085DCCB2}"/>
              </a:ext>
            </a:extLst>
          </p:cNvPr>
          <p:cNvCxnSpPr>
            <a:cxnSpLocks/>
          </p:cNvCxnSpPr>
          <p:nvPr/>
        </p:nvCxnSpPr>
        <p:spPr>
          <a:xfrm>
            <a:off x="4198598" y="1216670"/>
            <a:ext cx="11354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E281CE-04F5-7BA8-970A-632B1B370DE6}"/>
              </a:ext>
            </a:extLst>
          </p:cNvPr>
          <p:cNvSpPr txBox="1"/>
          <p:nvPr/>
        </p:nvSpPr>
        <p:spPr>
          <a:xfrm>
            <a:off x="1103618" y="828358"/>
            <a:ext cx="186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Wavy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EBDFD-EBC1-386C-BCCF-F1CA1EF07881}"/>
              </a:ext>
            </a:extLst>
          </p:cNvPr>
          <p:cNvSpPr txBox="1"/>
          <p:nvPr/>
        </p:nvSpPr>
        <p:spPr>
          <a:xfrm>
            <a:off x="3849597" y="857132"/>
            <a:ext cx="186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Wavy conditions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971562-917B-2815-CB5B-5DF1291C2E43}"/>
              </a:ext>
            </a:extLst>
          </p:cNvPr>
          <p:cNvGrpSpPr/>
          <p:nvPr/>
        </p:nvGrpSpPr>
        <p:grpSpPr>
          <a:xfrm>
            <a:off x="7115175" y="1416964"/>
            <a:ext cx="4886325" cy="4343517"/>
            <a:chOff x="12044849" y="13161528"/>
            <a:chExt cx="4886325" cy="43435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0A9945-90F4-18C8-05B2-406DA048FA42}"/>
                </a:ext>
              </a:extLst>
            </p:cNvPr>
            <p:cNvSpPr txBox="1"/>
            <p:nvPr/>
          </p:nvSpPr>
          <p:spPr>
            <a:xfrm>
              <a:off x="12044849" y="13161528"/>
              <a:ext cx="4781550" cy="1754861"/>
            </a:xfrm>
            <a:custGeom>
              <a:avLst/>
              <a:gdLst>
                <a:gd name="connsiteX0" fmla="*/ 0 w 4781550"/>
                <a:gd name="connsiteY0" fmla="*/ 0 h 1754861"/>
                <a:gd name="connsiteX1" fmla="*/ 597694 w 4781550"/>
                <a:gd name="connsiteY1" fmla="*/ 0 h 1754861"/>
                <a:gd name="connsiteX2" fmla="*/ 1051941 w 4781550"/>
                <a:gd name="connsiteY2" fmla="*/ 0 h 1754861"/>
                <a:gd name="connsiteX3" fmla="*/ 1554004 w 4781550"/>
                <a:gd name="connsiteY3" fmla="*/ 0 h 1754861"/>
                <a:gd name="connsiteX4" fmla="*/ 2199513 w 4781550"/>
                <a:gd name="connsiteY4" fmla="*/ 0 h 1754861"/>
                <a:gd name="connsiteX5" fmla="*/ 2749391 w 4781550"/>
                <a:gd name="connsiteY5" fmla="*/ 0 h 1754861"/>
                <a:gd name="connsiteX6" fmla="*/ 3442716 w 4781550"/>
                <a:gd name="connsiteY6" fmla="*/ 0 h 1754861"/>
                <a:gd name="connsiteX7" fmla="*/ 4136041 w 4781550"/>
                <a:gd name="connsiteY7" fmla="*/ 0 h 1754861"/>
                <a:gd name="connsiteX8" fmla="*/ 4781550 w 4781550"/>
                <a:gd name="connsiteY8" fmla="*/ 0 h 1754861"/>
                <a:gd name="connsiteX9" fmla="*/ 4781550 w 4781550"/>
                <a:gd name="connsiteY9" fmla="*/ 584954 h 1754861"/>
                <a:gd name="connsiteX10" fmla="*/ 4781550 w 4781550"/>
                <a:gd name="connsiteY10" fmla="*/ 1205005 h 1754861"/>
                <a:gd name="connsiteX11" fmla="*/ 4781550 w 4781550"/>
                <a:gd name="connsiteY11" fmla="*/ 1754861 h 1754861"/>
                <a:gd name="connsiteX12" fmla="*/ 4327303 w 4781550"/>
                <a:gd name="connsiteY12" fmla="*/ 1754861 h 1754861"/>
                <a:gd name="connsiteX13" fmla="*/ 3729609 w 4781550"/>
                <a:gd name="connsiteY13" fmla="*/ 1754861 h 1754861"/>
                <a:gd name="connsiteX14" fmla="*/ 3084100 w 4781550"/>
                <a:gd name="connsiteY14" fmla="*/ 1754861 h 1754861"/>
                <a:gd name="connsiteX15" fmla="*/ 2438591 w 4781550"/>
                <a:gd name="connsiteY15" fmla="*/ 1754861 h 1754861"/>
                <a:gd name="connsiteX16" fmla="*/ 1984343 w 4781550"/>
                <a:gd name="connsiteY16" fmla="*/ 1754861 h 1754861"/>
                <a:gd name="connsiteX17" fmla="*/ 1338834 w 4781550"/>
                <a:gd name="connsiteY17" fmla="*/ 1754861 h 1754861"/>
                <a:gd name="connsiteX18" fmla="*/ 645509 w 4781550"/>
                <a:gd name="connsiteY18" fmla="*/ 1754861 h 1754861"/>
                <a:gd name="connsiteX19" fmla="*/ 0 w 4781550"/>
                <a:gd name="connsiteY19" fmla="*/ 1754861 h 1754861"/>
                <a:gd name="connsiteX20" fmla="*/ 0 w 4781550"/>
                <a:gd name="connsiteY20" fmla="*/ 1222553 h 1754861"/>
                <a:gd name="connsiteX21" fmla="*/ 0 w 4781550"/>
                <a:gd name="connsiteY21" fmla="*/ 637599 h 1754861"/>
                <a:gd name="connsiteX22" fmla="*/ 0 w 4781550"/>
                <a:gd name="connsiteY22" fmla="*/ 0 h 175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81550" h="1754861" extrusionOk="0">
                  <a:moveTo>
                    <a:pt x="0" y="0"/>
                  </a:moveTo>
                  <a:cubicBezTo>
                    <a:pt x="199902" y="-40118"/>
                    <a:pt x="379646" y="46554"/>
                    <a:pt x="597694" y="0"/>
                  </a:cubicBezTo>
                  <a:cubicBezTo>
                    <a:pt x="815742" y="-46554"/>
                    <a:pt x="895300" y="5523"/>
                    <a:pt x="1051941" y="0"/>
                  </a:cubicBezTo>
                  <a:cubicBezTo>
                    <a:pt x="1208582" y="-5523"/>
                    <a:pt x="1351210" y="10821"/>
                    <a:pt x="1554004" y="0"/>
                  </a:cubicBezTo>
                  <a:cubicBezTo>
                    <a:pt x="1756798" y="-10821"/>
                    <a:pt x="1959142" y="53698"/>
                    <a:pt x="2199513" y="0"/>
                  </a:cubicBezTo>
                  <a:cubicBezTo>
                    <a:pt x="2439884" y="-53698"/>
                    <a:pt x="2582505" y="50598"/>
                    <a:pt x="2749391" y="0"/>
                  </a:cubicBezTo>
                  <a:cubicBezTo>
                    <a:pt x="2916277" y="-50598"/>
                    <a:pt x="3129331" y="49159"/>
                    <a:pt x="3442716" y="0"/>
                  </a:cubicBezTo>
                  <a:cubicBezTo>
                    <a:pt x="3756101" y="-49159"/>
                    <a:pt x="3879103" y="11638"/>
                    <a:pt x="4136041" y="0"/>
                  </a:cubicBezTo>
                  <a:cubicBezTo>
                    <a:pt x="4392979" y="-11638"/>
                    <a:pt x="4569162" y="34239"/>
                    <a:pt x="4781550" y="0"/>
                  </a:cubicBezTo>
                  <a:cubicBezTo>
                    <a:pt x="4844796" y="211364"/>
                    <a:pt x="4746336" y="296228"/>
                    <a:pt x="4781550" y="584954"/>
                  </a:cubicBezTo>
                  <a:cubicBezTo>
                    <a:pt x="4816764" y="873680"/>
                    <a:pt x="4738777" y="983068"/>
                    <a:pt x="4781550" y="1205005"/>
                  </a:cubicBezTo>
                  <a:cubicBezTo>
                    <a:pt x="4824323" y="1426942"/>
                    <a:pt x="4735547" y="1570635"/>
                    <a:pt x="4781550" y="1754861"/>
                  </a:cubicBezTo>
                  <a:cubicBezTo>
                    <a:pt x="4622378" y="1756535"/>
                    <a:pt x="4486588" y="1740633"/>
                    <a:pt x="4327303" y="1754861"/>
                  </a:cubicBezTo>
                  <a:cubicBezTo>
                    <a:pt x="4168018" y="1769089"/>
                    <a:pt x="3890148" y="1706364"/>
                    <a:pt x="3729609" y="1754861"/>
                  </a:cubicBezTo>
                  <a:cubicBezTo>
                    <a:pt x="3569070" y="1803358"/>
                    <a:pt x="3374298" y="1693809"/>
                    <a:pt x="3084100" y="1754861"/>
                  </a:cubicBezTo>
                  <a:cubicBezTo>
                    <a:pt x="2793902" y="1815913"/>
                    <a:pt x="2593002" y="1680247"/>
                    <a:pt x="2438591" y="1754861"/>
                  </a:cubicBezTo>
                  <a:cubicBezTo>
                    <a:pt x="2284180" y="1829475"/>
                    <a:pt x="2097323" y="1707515"/>
                    <a:pt x="1984343" y="1754861"/>
                  </a:cubicBezTo>
                  <a:cubicBezTo>
                    <a:pt x="1871363" y="1802207"/>
                    <a:pt x="1608917" y="1707910"/>
                    <a:pt x="1338834" y="1754861"/>
                  </a:cubicBezTo>
                  <a:cubicBezTo>
                    <a:pt x="1068751" y="1801812"/>
                    <a:pt x="865292" y="1736418"/>
                    <a:pt x="645509" y="1754861"/>
                  </a:cubicBezTo>
                  <a:cubicBezTo>
                    <a:pt x="425726" y="1773304"/>
                    <a:pt x="292305" y="1719154"/>
                    <a:pt x="0" y="1754861"/>
                  </a:cubicBezTo>
                  <a:cubicBezTo>
                    <a:pt x="-62100" y="1501068"/>
                    <a:pt x="12395" y="1359054"/>
                    <a:pt x="0" y="1222553"/>
                  </a:cubicBezTo>
                  <a:cubicBezTo>
                    <a:pt x="-12395" y="1086052"/>
                    <a:pt x="23084" y="864594"/>
                    <a:pt x="0" y="637599"/>
                  </a:cubicBezTo>
                  <a:cubicBezTo>
                    <a:pt x="-23084" y="410604"/>
                    <a:pt x="27870" y="202517"/>
                    <a:pt x="0" y="0"/>
                  </a:cubicBezTo>
                  <a:close/>
                </a:path>
              </a:pathLst>
            </a:custGeom>
            <a:noFill/>
            <a:ln w="19050">
              <a:noFill/>
              <a:extLst>
                <a:ext uri="{C807C97D-BFC1-408E-A445-0C87EB9F89A2}">
                  <ask:lineSketchStyleProps xmlns:ask="http://schemas.microsoft.com/office/drawing/2018/sketchyshapes" sd="412177498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08000"/>
              <a:r>
                <a:rPr lang="en-GB" sz="1200" dirty="0"/>
                <a:t>Asymmetries in suspended sediment transport indicate that </a:t>
              </a:r>
              <a:r>
                <a:rPr lang="en-GB" sz="1200" b="1" dirty="0"/>
                <a:t>waves did increase ebb transport </a:t>
              </a:r>
              <a:r>
                <a:rPr lang="en-GB" sz="1200" dirty="0"/>
                <a:t>(as would be expected). </a:t>
              </a:r>
            </a:p>
            <a:p>
              <a:pPr marL="108000"/>
              <a:r>
                <a:rPr lang="en-GB" sz="1200" dirty="0"/>
                <a:t>However- it appears that </a:t>
              </a:r>
              <a:r>
                <a:rPr lang="en-GB" sz="1200" b="1" dirty="0"/>
                <a:t>waves</a:t>
              </a:r>
              <a:r>
                <a:rPr lang="en-GB" sz="1200" dirty="0"/>
                <a:t> </a:t>
              </a:r>
              <a:r>
                <a:rPr lang="en-GB" sz="1200" b="1" dirty="0"/>
                <a:t>also increased flood transport</a:t>
              </a:r>
              <a:r>
                <a:rPr lang="en-GB" sz="1200" dirty="0"/>
                <a:t>, particularly near neap tides.</a:t>
              </a:r>
            </a:p>
            <a:p>
              <a:pPr marL="108000"/>
              <a:endParaRPr lang="en-GB" sz="1200" b="1" dirty="0"/>
            </a:p>
            <a:p>
              <a:pPr marL="108000"/>
              <a:r>
                <a:rPr lang="en-GB" sz="1200" dirty="0"/>
                <a:t>The tidal asymmetry in suspended sediment transport </a:t>
              </a:r>
              <a:r>
                <a:rPr lang="en-GB" sz="1200" b="1" dirty="0"/>
                <a:t>rose sharply once wave conditions calmed, </a:t>
              </a:r>
              <a:r>
                <a:rPr lang="en-GB" sz="1200" dirty="0"/>
                <a:t>suggesting </a:t>
              </a:r>
              <a:r>
                <a:rPr lang="en-GB" sz="1200" b="1" dirty="0"/>
                <a:t>lower sediment mobility, </a:t>
              </a:r>
              <a:r>
                <a:rPr lang="en-GB" sz="1200" dirty="0"/>
                <a:t>and perhaps greater </a:t>
              </a:r>
              <a:r>
                <a:rPr lang="en-GB" sz="1200" b="1" dirty="0"/>
                <a:t>capture of sediment </a:t>
              </a:r>
              <a:r>
                <a:rPr lang="en-GB" sz="1200" dirty="0"/>
                <a:t>higher up the flats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2E317-D411-CB90-4B49-655461256708}"/>
                </a:ext>
              </a:extLst>
            </p:cNvPr>
            <p:cNvSpPr txBox="1"/>
            <p:nvPr/>
          </p:nvSpPr>
          <p:spPr>
            <a:xfrm>
              <a:off x="12073424" y="16858714"/>
              <a:ext cx="4857750" cy="646331"/>
            </a:xfrm>
            <a:custGeom>
              <a:avLst/>
              <a:gdLst>
                <a:gd name="connsiteX0" fmla="*/ 0 w 4857750"/>
                <a:gd name="connsiteY0" fmla="*/ 0 h 646331"/>
                <a:gd name="connsiteX1" fmla="*/ 539750 w 4857750"/>
                <a:gd name="connsiteY1" fmla="*/ 0 h 646331"/>
                <a:gd name="connsiteX2" fmla="*/ 933768 w 4857750"/>
                <a:gd name="connsiteY2" fmla="*/ 0 h 646331"/>
                <a:gd name="connsiteX3" fmla="*/ 1376363 w 4857750"/>
                <a:gd name="connsiteY3" fmla="*/ 0 h 646331"/>
                <a:gd name="connsiteX4" fmla="*/ 1964690 w 4857750"/>
                <a:gd name="connsiteY4" fmla="*/ 0 h 646331"/>
                <a:gd name="connsiteX5" fmla="*/ 2455863 w 4857750"/>
                <a:gd name="connsiteY5" fmla="*/ 0 h 646331"/>
                <a:gd name="connsiteX6" fmla="*/ 3092767 w 4857750"/>
                <a:gd name="connsiteY6" fmla="*/ 0 h 646331"/>
                <a:gd name="connsiteX7" fmla="*/ 3729672 w 4857750"/>
                <a:gd name="connsiteY7" fmla="*/ 0 h 646331"/>
                <a:gd name="connsiteX8" fmla="*/ 4366577 w 4857750"/>
                <a:gd name="connsiteY8" fmla="*/ 0 h 646331"/>
                <a:gd name="connsiteX9" fmla="*/ 4857750 w 4857750"/>
                <a:gd name="connsiteY9" fmla="*/ 0 h 646331"/>
                <a:gd name="connsiteX10" fmla="*/ 4857750 w 4857750"/>
                <a:gd name="connsiteY10" fmla="*/ 329629 h 646331"/>
                <a:gd name="connsiteX11" fmla="*/ 4857750 w 4857750"/>
                <a:gd name="connsiteY11" fmla="*/ 646331 h 646331"/>
                <a:gd name="connsiteX12" fmla="*/ 4463733 w 4857750"/>
                <a:gd name="connsiteY12" fmla="*/ 646331 h 646331"/>
                <a:gd name="connsiteX13" fmla="*/ 3923983 w 4857750"/>
                <a:gd name="connsiteY13" fmla="*/ 646331 h 646331"/>
                <a:gd name="connsiteX14" fmla="*/ 3335655 w 4857750"/>
                <a:gd name="connsiteY14" fmla="*/ 646331 h 646331"/>
                <a:gd name="connsiteX15" fmla="*/ 2747328 w 4857750"/>
                <a:gd name="connsiteY15" fmla="*/ 646331 h 646331"/>
                <a:gd name="connsiteX16" fmla="*/ 2353310 w 4857750"/>
                <a:gd name="connsiteY16" fmla="*/ 646331 h 646331"/>
                <a:gd name="connsiteX17" fmla="*/ 1764983 w 4857750"/>
                <a:gd name="connsiteY17" fmla="*/ 646331 h 646331"/>
                <a:gd name="connsiteX18" fmla="*/ 1128078 w 4857750"/>
                <a:gd name="connsiteY18" fmla="*/ 646331 h 646331"/>
                <a:gd name="connsiteX19" fmla="*/ 734060 w 4857750"/>
                <a:gd name="connsiteY19" fmla="*/ 646331 h 646331"/>
                <a:gd name="connsiteX20" fmla="*/ 0 w 4857750"/>
                <a:gd name="connsiteY20" fmla="*/ 646331 h 646331"/>
                <a:gd name="connsiteX21" fmla="*/ 0 w 4857750"/>
                <a:gd name="connsiteY21" fmla="*/ 336092 h 646331"/>
                <a:gd name="connsiteX22" fmla="*/ 0 w 4857750"/>
                <a:gd name="connsiteY22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57750" h="646331" extrusionOk="0">
                  <a:moveTo>
                    <a:pt x="0" y="0"/>
                  </a:moveTo>
                  <a:cubicBezTo>
                    <a:pt x="228318" y="-35198"/>
                    <a:pt x="395556" y="24894"/>
                    <a:pt x="539750" y="0"/>
                  </a:cubicBezTo>
                  <a:cubicBezTo>
                    <a:pt x="683944" y="-24894"/>
                    <a:pt x="773545" y="3629"/>
                    <a:pt x="933768" y="0"/>
                  </a:cubicBezTo>
                  <a:cubicBezTo>
                    <a:pt x="1093991" y="-3629"/>
                    <a:pt x="1278947" y="19906"/>
                    <a:pt x="1376363" y="0"/>
                  </a:cubicBezTo>
                  <a:cubicBezTo>
                    <a:pt x="1473780" y="-19906"/>
                    <a:pt x="1682226" y="32610"/>
                    <a:pt x="1964690" y="0"/>
                  </a:cubicBezTo>
                  <a:cubicBezTo>
                    <a:pt x="2247154" y="-32610"/>
                    <a:pt x="2304382" y="35548"/>
                    <a:pt x="2455863" y="0"/>
                  </a:cubicBezTo>
                  <a:cubicBezTo>
                    <a:pt x="2607344" y="-35548"/>
                    <a:pt x="2821488" y="40651"/>
                    <a:pt x="3092767" y="0"/>
                  </a:cubicBezTo>
                  <a:cubicBezTo>
                    <a:pt x="3364046" y="-40651"/>
                    <a:pt x="3461685" y="32017"/>
                    <a:pt x="3729672" y="0"/>
                  </a:cubicBezTo>
                  <a:cubicBezTo>
                    <a:pt x="3997659" y="-32017"/>
                    <a:pt x="4106679" y="10120"/>
                    <a:pt x="4366577" y="0"/>
                  </a:cubicBezTo>
                  <a:cubicBezTo>
                    <a:pt x="4626476" y="-10120"/>
                    <a:pt x="4744721" y="26879"/>
                    <a:pt x="4857750" y="0"/>
                  </a:cubicBezTo>
                  <a:cubicBezTo>
                    <a:pt x="4860300" y="122953"/>
                    <a:pt x="4849204" y="262728"/>
                    <a:pt x="4857750" y="329629"/>
                  </a:cubicBezTo>
                  <a:cubicBezTo>
                    <a:pt x="4866296" y="396530"/>
                    <a:pt x="4825607" y="524400"/>
                    <a:pt x="4857750" y="646331"/>
                  </a:cubicBezTo>
                  <a:cubicBezTo>
                    <a:pt x="4661316" y="689878"/>
                    <a:pt x="4617716" y="619117"/>
                    <a:pt x="4463733" y="646331"/>
                  </a:cubicBezTo>
                  <a:cubicBezTo>
                    <a:pt x="4309750" y="673545"/>
                    <a:pt x="4069868" y="589995"/>
                    <a:pt x="3923983" y="646331"/>
                  </a:cubicBezTo>
                  <a:cubicBezTo>
                    <a:pt x="3778098" y="702667"/>
                    <a:pt x="3611228" y="633836"/>
                    <a:pt x="3335655" y="646331"/>
                  </a:cubicBezTo>
                  <a:cubicBezTo>
                    <a:pt x="3060082" y="658826"/>
                    <a:pt x="2917969" y="612288"/>
                    <a:pt x="2747328" y="646331"/>
                  </a:cubicBezTo>
                  <a:cubicBezTo>
                    <a:pt x="2576687" y="680374"/>
                    <a:pt x="2452319" y="606406"/>
                    <a:pt x="2353310" y="646331"/>
                  </a:cubicBezTo>
                  <a:cubicBezTo>
                    <a:pt x="2254301" y="686256"/>
                    <a:pt x="1888226" y="599285"/>
                    <a:pt x="1764983" y="646331"/>
                  </a:cubicBezTo>
                  <a:cubicBezTo>
                    <a:pt x="1641740" y="693377"/>
                    <a:pt x="1392201" y="608750"/>
                    <a:pt x="1128078" y="646331"/>
                  </a:cubicBezTo>
                  <a:cubicBezTo>
                    <a:pt x="863956" y="683912"/>
                    <a:pt x="881955" y="639484"/>
                    <a:pt x="734060" y="646331"/>
                  </a:cubicBezTo>
                  <a:cubicBezTo>
                    <a:pt x="586165" y="653178"/>
                    <a:pt x="184527" y="616906"/>
                    <a:pt x="0" y="646331"/>
                  </a:cubicBezTo>
                  <a:cubicBezTo>
                    <a:pt x="-5491" y="553297"/>
                    <a:pt x="15958" y="488547"/>
                    <a:pt x="0" y="336092"/>
                  </a:cubicBezTo>
                  <a:cubicBezTo>
                    <a:pt x="-15958" y="183637"/>
                    <a:pt x="16371" y="85588"/>
                    <a:pt x="0" y="0"/>
                  </a:cubicBezTo>
                  <a:close/>
                </a:path>
              </a:pathLst>
            </a:custGeom>
            <a:noFill/>
            <a:ln w="19050">
              <a:noFill/>
              <a:extLst>
                <a:ext uri="{C807C97D-BFC1-408E-A445-0C87EB9F89A2}">
                  <ask:lineSketchStyleProps xmlns:ask="http://schemas.microsoft.com/office/drawing/2018/sketchyshapes" sd="412177498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08000"/>
              <a:r>
                <a:rPr lang="en-GB" sz="1200" dirty="0"/>
                <a:t>The large winter spring tides produced a considerable amount of sediment transport. The largest, 6278 kg m</a:t>
              </a:r>
              <a:r>
                <a:rPr lang="en-GB" sz="1200" baseline="30000" dirty="0"/>
                <a:t>-1</a:t>
              </a:r>
              <a:r>
                <a:rPr lang="en-GB" sz="1200" dirty="0"/>
                <a:t> per tide, is</a:t>
              </a:r>
              <a:r>
                <a:rPr lang="en-GB" sz="1200" b="1" dirty="0"/>
                <a:t> more than twice that measured by the entire summer survey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F0DC8-C7D1-EAC6-EECE-FF5CCD96124C}"/>
                </a:ext>
              </a:extLst>
            </p:cNvPr>
            <p:cNvSpPr txBox="1"/>
            <p:nvPr/>
          </p:nvSpPr>
          <p:spPr>
            <a:xfrm>
              <a:off x="12044849" y="15333474"/>
              <a:ext cx="4886325" cy="1200329"/>
            </a:xfrm>
            <a:custGeom>
              <a:avLst/>
              <a:gdLst>
                <a:gd name="connsiteX0" fmla="*/ 0 w 4886325"/>
                <a:gd name="connsiteY0" fmla="*/ 0 h 1200329"/>
                <a:gd name="connsiteX1" fmla="*/ 542925 w 4886325"/>
                <a:gd name="connsiteY1" fmla="*/ 0 h 1200329"/>
                <a:gd name="connsiteX2" fmla="*/ 939260 w 4886325"/>
                <a:gd name="connsiteY2" fmla="*/ 0 h 1200329"/>
                <a:gd name="connsiteX3" fmla="*/ 1384459 w 4886325"/>
                <a:gd name="connsiteY3" fmla="*/ 0 h 1200329"/>
                <a:gd name="connsiteX4" fmla="*/ 1976247 w 4886325"/>
                <a:gd name="connsiteY4" fmla="*/ 0 h 1200329"/>
                <a:gd name="connsiteX5" fmla="*/ 2470309 w 4886325"/>
                <a:gd name="connsiteY5" fmla="*/ 0 h 1200329"/>
                <a:gd name="connsiteX6" fmla="*/ 3110960 w 4886325"/>
                <a:gd name="connsiteY6" fmla="*/ 0 h 1200329"/>
                <a:gd name="connsiteX7" fmla="*/ 3751612 w 4886325"/>
                <a:gd name="connsiteY7" fmla="*/ 0 h 1200329"/>
                <a:gd name="connsiteX8" fmla="*/ 4392263 w 4886325"/>
                <a:gd name="connsiteY8" fmla="*/ 0 h 1200329"/>
                <a:gd name="connsiteX9" fmla="*/ 4886325 w 4886325"/>
                <a:gd name="connsiteY9" fmla="*/ 0 h 1200329"/>
                <a:gd name="connsiteX10" fmla="*/ 4886325 w 4886325"/>
                <a:gd name="connsiteY10" fmla="*/ 412113 h 1200329"/>
                <a:gd name="connsiteX11" fmla="*/ 4886325 w 4886325"/>
                <a:gd name="connsiteY11" fmla="*/ 812223 h 1200329"/>
                <a:gd name="connsiteX12" fmla="*/ 4886325 w 4886325"/>
                <a:gd name="connsiteY12" fmla="*/ 1200329 h 1200329"/>
                <a:gd name="connsiteX13" fmla="*/ 4294537 w 4886325"/>
                <a:gd name="connsiteY13" fmla="*/ 1200329 h 1200329"/>
                <a:gd name="connsiteX14" fmla="*/ 3702749 w 4886325"/>
                <a:gd name="connsiteY14" fmla="*/ 1200329 h 1200329"/>
                <a:gd name="connsiteX15" fmla="*/ 3110960 w 4886325"/>
                <a:gd name="connsiteY15" fmla="*/ 1200329 h 1200329"/>
                <a:gd name="connsiteX16" fmla="*/ 2714625 w 4886325"/>
                <a:gd name="connsiteY16" fmla="*/ 1200329 h 1200329"/>
                <a:gd name="connsiteX17" fmla="*/ 2122837 w 4886325"/>
                <a:gd name="connsiteY17" fmla="*/ 1200329 h 1200329"/>
                <a:gd name="connsiteX18" fmla="*/ 1482185 w 4886325"/>
                <a:gd name="connsiteY18" fmla="*/ 1200329 h 1200329"/>
                <a:gd name="connsiteX19" fmla="*/ 1085850 w 4886325"/>
                <a:gd name="connsiteY19" fmla="*/ 1200329 h 1200329"/>
                <a:gd name="connsiteX20" fmla="*/ 689515 w 4886325"/>
                <a:gd name="connsiteY20" fmla="*/ 1200329 h 1200329"/>
                <a:gd name="connsiteX21" fmla="*/ 0 w 4886325"/>
                <a:gd name="connsiteY21" fmla="*/ 1200329 h 1200329"/>
                <a:gd name="connsiteX22" fmla="*/ 0 w 4886325"/>
                <a:gd name="connsiteY22" fmla="*/ 836229 h 1200329"/>
                <a:gd name="connsiteX23" fmla="*/ 0 w 4886325"/>
                <a:gd name="connsiteY23" fmla="*/ 424116 h 1200329"/>
                <a:gd name="connsiteX24" fmla="*/ 0 w 4886325"/>
                <a:gd name="connsiteY24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6325" h="1200329" extrusionOk="0">
                  <a:moveTo>
                    <a:pt x="0" y="0"/>
                  </a:moveTo>
                  <a:cubicBezTo>
                    <a:pt x="203379" y="-9290"/>
                    <a:pt x="321968" y="62232"/>
                    <a:pt x="542925" y="0"/>
                  </a:cubicBezTo>
                  <a:cubicBezTo>
                    <a:pt x="763882" y="-62232"/>
                    <a:pt x="766735" y="80"/>
                    <a:pt x="939260" y="0"/>
                  </a:cubicBezTo>
                  <a:cubicBezTo>
                    <a:pt x="1111786" y="-80"/>
                    <a:pt x="1189078" y="6244"/>
                    <a:pt x="1384459" y="0"/>
                  </a:cubicBezTo>
                  <a:cubicBezTo>
                    <a:pt x="1579840" y="-6244"/>
                    <a:pt x="1808523" y="46705"/>
                    <a:pt x="1976247" y="0"/>
                  </a:cubicBezTo>
                  <a:cubicBezTo>
                    <a:pt x="2143971" y="-46705"/>
                    <a:pt x="2275879" y="39092"/>
                    <a:pt x="2470309" y="0"/>
                  </a:cubicBezTo>
                  <a:cubicBezTo>
                    <a:pt x="2664739" y="-39092"/>
                    <a:pt x="2795645" y="75880"/>
                    <a:pt x="3110960" y="0"/>
                  </a:cubicBezTo>
                  <a:cubicBezTo>
                    <a:pt x="3426275" y="-75880"/>
                    <a:pt x="3548242" y="7750"/>
                    <a:pt x="3751612" y="0"/>
                  </a:cubicBezTo>
                  <a:cubicBezTo>
                    <a:pt x="3954982" y="-7750"/>
                    <a:pt x="4182043" y="26760"/>
                    <a:pt x="4392263" y="0"/>
                  </a:cubicBezTo>
                  <a:cubicBezTo>
                    <a:pt x="4602483" y="-26760"/>
                    <a:pt x="4681765" y="50928"/>
                    <a:pt x="4886325" y="0"/>
                  </a:cubicBezTo>
                  <a:cubicBezTo>
                    <a:pt x="4925974" y="103581"/>
                    <a:pt x="4844940" y="213908"/>
                    <a:pt x="4886325" y="412113"/>
                  </a:cubicBezTo>
                  <a:cubicBezTo>
                    <a:pt x="4927710" y="610318"/>
                    <a:pt x="4873997" y="628027"/>
                    <a:pt x="4886325" y="812223"/>
                  </a:cubicBezTo>
                  <a:cubicBezTo>
                    <a:pt x="4898653" y="996419"/>
                    <a:pt x="4883584" y="1065300"/>
                    <a:pt x="4886325" y="1200329"/>
                  </a:cubicBezTo>
                  <a:cubicBezTo>
                    <a:pt x="4720788" y="1228279"/>
                    <a:pt x="4562005" y="1131455"/>
                    <a:pt x="4294537" y="1200329"/>
                  </a:cubicBezTo>
                  <a:cubicBezTo>
                    <a:pt x="4027069" y="1269203"/>
                    <a:pt x="3967045" y="1193837"/>
                    <a:pt x="3702749" y="1200329"/>
                  </a:cubicBezTo>
                  <a:cubicBezTo>
                    <a:pt x="3438453" y="1206821"/>
                    <a:pt x="3352698" y="1179182"/>
                    <a:pt x="3110960" y="1200329"/>
                  </a:cubicBezTo>
                  <a:cubicBezTo>
                    <a:pt x="2869222" y="1221476"/>
                    <a:pt x="2822770" y="1196275"/>
                    <a:pt x="2714625" y="1200329"/>
                  </a:cubicBezTo>
                  <a:cubicBezTo>
                    <a:pt x="2606480" y="1204383"/>
                    <a:pt x="2287703" y="1135634"/>
                    <a:pt x="2122837" y="1200329"/>
                  </a:cubicBezTo>
                  <a:cubicBezTo>
                    <a:pt x="1957971" y="1265024"/>
                    <a:pt x="1633256" y="1196446"/>
                    <a:pt x="1482185" y="1200329"/>
                  </a:cubicBezTo>
                  <a:cubicBezTo>
                    <a:pt x="1331114" y="1204212"/>
                    <a:pt x="1175621" y="1184885"/>
                    <a:pt x="1085850" y="1200329"/>
                  </a:cubicBezTo>
                  <a:cubicBezTo>
                    <a:pt x="996080" y="1215773"/>
                    <a:pt x="817143" y="1181190"/>
                    <a:pt x="689515" y="1200329"/>
                  </a:cubicBezTo>
                  <a:cubicBezTo>
                    <a:pt x="561888" y="1219468"/>
                    <a:pt x="311515" y="1126540"/>
                    <a:pt x="0" y="1200329"/>
                  </a:cubicBezTo>
                  <a:cubicBezTo>
                    <a:pt x="-20719" y="1064698"/>
                    <a:pt x="39145" y="1011802"/>
                    <a:pt x="0" y="836229"/>
                  </a:cubicBezTo>
                  <a:cubicBezTo>
                    <a:pt x="-39145" y="660656"/>
                    <a:pt x="7022" y="597272"/>
                    <a:pt x="0" y="424116"/>
                  </a:cubicBezTo>
                  <a:cubicBezTo>
                    <a:pt x="-7022" y="250960"/>
                    <a:pt x="10277" y="171119"/>
                    <a:pt x="0" y="0"/>
                  </a:cubicBezTo>
                  <a:close/>
                </a:path>
              </a:pathLst>
            </a:custGeom>
            <a:noFill/>
            <a:ln w="19050">
              <a:noFill/>
              <a:extLst>
                <a:ext uri="{C807C97D-BFC1-408E-A445-0C87EB9F89A2}">
                  <ask:lineSketchStyleProps xmlns:ask="http://schemas.microsoft.com/office/drawing/2018/sketchyshapes" sd="412177498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08000"/>
              <a:r>
                <a:rPr lang="en-GB" sz="1200" dirty="0"/>
                <a:t>Sediment transport measured via bedform movement was predominantly flood dominant, </a:t>
              </a:r>
              <a:r>
                <a:rPr lang="en-GB" sz="1200" b="1" dirty="0"/>
                <a:t>but not always.</a:t>
              </a:r>
            </a:p>
            <a:p>
              <a:pPr marL="108000"/>
              <a:r>
                <a:rPr lang="en-GB" sz="1200" dirty="0"/>
                <a:t>In the largest tides, </a:t>
              </a:r>
              <a:r>
                <a:rPr lang="en-GB" sz="1200" b="1" dirty="0"/>
                <a:t>there were no bedforms </a:t>
              </a:r>
              <a:r>
                <a:rPr lang="en-GB" sz="1200" dirty="0"/>
                <a:t>– sheet flow and suspension were dominant.</a:t>
              </a:r>
            </a:p>
            <a:p>
              <a:pPr marL="108000"/>
              <a:r>
                <a:rPr lang="en-GB" sz="1200" dirty="0"/>
                <a:t>Sediment transport via bedforms was found to be an order of magnitude lower than the suspended sediment transport.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3EC77B-F3EE-CDF7-9DC1-B5B142390166}"/>
              </a:ext>
            </a:extLst>
          </p:cNvPr>
          <p:cNvCxnSpPr>
            <a:cxnSpLocks/>
          </p:cNvCxnSpPr>
          <p:nvPr/>
        </p:nvCxnSpPr>
        <p:spPr>
          <a:xfrm flipH="1">
            <a:off x="5989621" y="2294394"/>
            <a:ext cx="1175186" cy="374461"/>
          </a:xfrm>
          <a:prstGeom prst="straightConnector1">
            <a:avLst/>
          </a:prstGeom>
          <a:ln w="5715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EDE83F-D75B-3FE5-650E-66803FFAAC1C}"/>
              </a:ext>
            </a:extLst>
          </p:cNvPr>
          <p:cNvCxnSpPr>
            <a:cxnSpLocks/>
          </p:cNvCxnSpPr>
          <p:nvPr/>
        </p:nvCxnSpPr>
        <p:spPr>
          <a:xfrm flipH="1">
            <a:off x="6146536" y="3041416"/>
            <a:ext cx="1152168" cy="1007839"/>
          </a:xfrm>
          <a:prstGeom prst="straightConnector1">
            <a:avLst/>
          </a:prstGeom>
          <a:ln w="5715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71A508-37E5-B1FE-08E1-256B439F795F}"/>
              </a:ext>
            </a:extLst>
          </p:cNvPr>
          <p:cNvCxnSpPr>
            <a:cxnSpLocks/>
          </p:cNvCxnSpPr>
          <p:nvPr/>
        </p:nvCxnSpPr>
        <p:spPr>
          <a:xfrm flipH="1" flipV="1">
            <a:off x="5568943" y="3479071"/>
            <a:ext cx="1731743" cy="300340"/>
          </a:xfrm>
          <a:prstGeom prst="straightConnector1">
            <a:avLst/>
          </a:prstGeom>
          <a:ln w="5715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12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15F5C8-14CE-F103-7AA3-36B01FC1F598}"/>
              </a:ext>
            </a:extLst>
          </p:cNvPr>
          <p:cNvSpPr/>
          <p:nvPr/>
        </p:nvSpPr>
        <p:spPr>
          <a:xfrm>
            <a:off x="7188201" y="3326354"/>
            <a:ext cx="4181475" cy="27662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B225-14A2-4130-C281-910C0221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BF1D0-83AC-59C7-B675-A1BEB856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88201" y="1080318"/>
            <a:ext cx="4311752" cy="5192713"/>
          </a:xfrm>
        </p:spPr>
        <p:txBody>
          <a:bodyPr/>
          <a:lstStyle/>
          <a:p>
            <a:r>
              <a:rPr lang="en-GB" sz="1600" dirty="0"/>
              <a:t>We found two trends in the amount of sediment transported per tide – </a:t>
            </a:r>
          </a:p>
          <a:p>
            <a:r>
              <a:rPr lang="en-GB" sz="1600" dirty="0"/>
              <a:t>A higher slope when no or only small waves were present, and conversely lower slope when waves were present</a:t>
            </a:r>
          </a:p>
          <a:p>
            <a:r>
              <a:rPr lang="en-GB" sz="1600" dirty="0"/>
              <a:t>This produced enhanced transport toward shore for wavy neap tides, and reduced transport in wavy springs?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0E120-BADB-44D2-D4BB-D16006C2B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600" y="1097119"/>
            <a:ext cx="5701030" cy="4652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B72118-93B9-FC2D-AED2-192D44C0682C}"/>
              </a:ext>
            </a:extLst>
          </p:cNvPr>
          <p:cNvGrpSpPr/>
          <p:nvPr/>
        </p:nvGrpSpPr>
        <p:grpSpPr>
          <a:xfrm>
            <a:off x="7334635" y="3326354"/>
            <a:ext cx="3325029" cy="2589930"/>
            <a:chOff x="12144737" y="2239505"/>
            <a:chExt cx="5473427" cy="5076656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BE9CBC6-6659-1DFA-E5C5-D2BB9B5823DF}"/>
                </a:ext>
              </a:extLst>
            </p:cNvPr>
            <p:cNvSpPr/>
            <p:nvPr/>
          </p:nvSpPr>
          <p:spPr>
            <a:xfrm>
              <a:off x="13352087" y="5298179"/>
              <a:ext cx="396539" cy="780895"/>
            </a:xfrm>
            <a:custGeom>
              <a:avLst/>
              <a:gdLst>
                <a:gd name="connsiteX0" fmla="*/ 209405 w 209405"/>
                <a:gd name="connsiteY0" fmla="*/ 739140 h 739140"/>
                <a:gd name="connsiteX1" fmla="*/ 11285 w 209405"/>
                <a:gd name="connsiteY1" fmla="*/ 434340 h 739140"/>
                <a:gd name="connsiteX2" fmla="*/ 41765 w 209405"/>
                <a:gd name="connsiteY2" fmla="*/ 0 h 739140"/>
                <a:gd name="connsiteX0" fmla="*/ 241437 w 241437"/>
                <a:gd name="connsiteY0" fmla="*/ 739140 h 739140"/>
                <a:gd name="connsiteX1" fmla="*/ 6765 w 241437"/>
                <a:gd name="connsiteY1" fmla="*/ 576221 h 739140"/>
                <a:gd name="connsiteX2" fmla="*/ 73797 w 241437"/>
                <a:gd name="connsiteY2" fmla="*/ 0 h 739140"/>
                <a:gd name="connsiteX0" fmla="*/ 245333 w 245333"/>
                <a:gd name="connsiteY0" fmla="*/ 914404 h 914404"/>
                <a:gd name="connsiteX1" fmla="*/ 10661 w 245333"/>
                <a:gd name="connsiteY1" fmla="*/ 751485 h 914404"/>
                <a:gd name="connsiteX2" fmla="*/ 44464 w 245333"/>
                <a:gd name="connsiteY2" fmla="*/ 0 h 914404"/>
                <a:gd name="connsiteX0" fmla="*/ 261948 w 261948"/>
                <a:gd name="connsiteY0" fmla="*/ 939442 h 939442"/>
                <a:gd name="connsiteX1" fmla="*/ 10661 w 261948"/>
                <a:gd name="connsiteY1" fmla="*/ 751485 h 939442"/>
                <a:gd name="connsiteX2" fmla="*/ 44464 w 261948"/>
                <a:gd name="connsiteY2" fmla="*/ 0 h 939442"/>
                <a:gd name="connsiteX0" fmla="*/ 261948 w 261948"/>
                <a:gd name="connsiteY0" fmla="*/ 939442 h 939442"/>
                <a:gd name="connsiteX1" fmla="*/ 10661 w 261948"/>
                <a:gd name="connsiteY1" fmla="*/ 751485 h 939442"/>
                <a:gd name="connsiteX2" fmla="*/ 44464 w 261948"/>
                <a:gd name="connsiteY2" fmla="*/ 0 h 939442"/>
                <a:gd name="connsiteX0" fmla="*/ 231666 w 231666"/>
                <a:gd name="connsiteY0" fmla="*/ 939442 h 939442"/>
                <a:gd name="connsiteX1" fmla="*/ 33546 w 231666"/>
                <a:gd name="connsiteY1" fmla="*/ 759832 h 939442"/>
                <a:gd name="connsiteX2" fmla="*/ 14182 w 231666"/>
                <a:gd name="connsiteY2" fmla="*/ 0 h 939442"/>
                <a:gd name="connsiteX0" fmla="*/ 210097 w 210097"/>
                <a:gd name="connsiteY0" fmla="*/ 872675 h 872675"/>
                <a:gd name="connsiteX1" fmla="*/ 11977 w 210097"/>
                <a:gd name="connsiteY1" fmla="*/ 693065 h 872675"/>
                <a:gd name="connsiteX2" fmla="*/ 39135 w 210097"/>
                <a:gd name="connsiteY2" fmla="*/ 0 h 87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97" h="872675">
                  <a:moveTo>
                    <a:pt x="210097" y="872675"/>
                  </a:moveTo>
                  <a:cubicBezTo>
                    <a:pt x="101746" y="865330"/>
                    <a:pt x="39917" y="816255"/>
                    <a:pt x="11977" y="693065"/>
                  </a:cubicBezTo>
                  <a:cubicBezTo>
                    <a:pt x="-15963" y="569875"/>
                    <a:pt x="9925" y="155575"/>
                    <a:pt x="39135" y="0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63C29853-581A-B567-A12F-DD96239C8098}"/>
                </a:ext>
              </a:extLst>
            </p:cNvPr>
            <p:cNvSpPr/>
            <p:nvPr/>
          </p:nvSpPr>
          <p:spPr>
            <a:xfrm rot="10433269">
              <a:off x="17323512" y="2619424"/>
              <a:ext cx="294652" cy="738074"/>
            </a:xfrm>
            <a:custGeom>
              <a:avLst/>
              <a:gdLst>
                <a:gd name="connsiteX0" fmla="*/ 209405 w 209405"/>
                <a:gd name="connsiteY0" fmla="*/ 739140 h 739140"/>
                <a:gd name="connsiteX1" fmla="*/ 11285 w 209405"/>
                <a:gd name="connsiteY1" fmla="*/ 434340 h 739140"/>
                <a:gd name="connsiteX2" fmla="*/ 41765 w 209405"/>
                <a:gd name="connsiteY2" fmla="*/ 0 h 739140"/>
                <a:gd name="connsiteX0" fmla="*/ 203523 w 203523"/>
                <a:gd name="connsiteY0" fmla="*/ 739140 h 739140"/>
                <a:gd name="connsiteX1" fmla="*/ 12974 w 203523"/>
                <a:gd name="connsiteY1" fmla="*/ 420285 h 739140"/>
                <a:gd name="connsiteX2" fmla="*/ 35883 w 203523"/>
                <a:gd name="connsiteY2" fmla="*/ 0 h 739140"/>
                <a:gd name="connsiteX0" fmla="*/ 230388 w 230388"/>
                <a:gd name="connsiteY0" fmla="*/ 738076 h 738076"/>
                <a:gd name="connsiteX1" fmla="*/ 39839 w 230388"/>
                <a:gd name="connsiteY1" fmla="*/ 419221 h 738076"/>
                <a:gd name="connsiteX2" fmla="*/ 12193 w 230388"/>
                <a:gd name="connsiteY2" fmla="*/ 1 h 738076"/>
                <a:gd name="connsiteX0" fmla="*/ 294651 w 294651"/>
                <a:gd name="connsiteY0" fmla="*/ 738074 h 738074"/>
                <a:gd name="connsiteX1" fmla="*/ 6554 w 294651"/>
                <a:gd name="connsiteY1" fmla="*/ 451847 h 738074"/>
                <a:gd name="connsiteX2" fmla="*/ 76456 w 294651"/>
                <a:gd name="connsiteY2" fmla="*/ -1 h 73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651" h="738074">
                  <a:moveTo>
                    <a:pt x="294651" y="738074"/>
                  </a:moveTo>
                  <a:cubicBezTo>
                    <a:pt x="209561" y="647269"/>
                    <a:pt x="34494" y="575037"/>
                    <a:pt x="6554" y="451847"/>
                  </a:cubicBezTo>
                  <a:cubicBezTo>
                    <a:pt x="-21386" y="328657"/>
                    <a:pt x="47246" y="155574"/>
                    <a:pt x="76456" y="-1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108B58-0ADE-59D0-03D2-2C438F77A1F8}"/>
                </a:ext>
              </a:extLst>
            </p:cNvPr>
            <p:cNvSpPr txBox="1"/>
            <p:nvPr/>
          </p:nvSpPr>
          <p:spPr>
            <a:xfrm rot="20128026">
              <a:off x="13784034" y="4225027"/>
              <a:ext cx="1014569" cy="46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Wavy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B15BCE-0523-75C1-5B9D-16F2927E7B9D}"/>
                </a:ext>
              </a:extLst>
            </p:cNvPr>
            <p:cNvSpPr txBox="1"/>
            <p:nvPr/>
          </p:nvSpPr>
          <p:spPr>
            <a:xfrm rot="19134457">
              <a:off x="15546237" y="2244399"/>
              <a:ext cx="1273469" cy="78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Not Wavy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1BA62-F102-0341-33DE-88E30909CC1E}"/>
                </a:ext>
              </a:extLst>
            </p:cNvPr>
            <p:cNvSpPr txBox="1"/>
            <p:nvPr/>
          </p:nvSpPr>
          <p:spPr>
            <a:xfrm>
              <a:off x="12965274" y="6852301"/>
              <a:ext cx="4434910" cy="46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Peak tidal depth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0528E2-5851-378E-F217-FFC38EB1EAD5}"/>
                </a:ext>
              </a:extLst>
            </p:cNvPr>
            <p:cNvCxnSpPr>
              <a:cxnSpLocks/>
            </p:cNvCxnSpPr>
            <p:nvPr/>
          </p:nvCxnSpPr>
          <p:spPr>
            <a:xfrm>
              <a:off x="13174625" y="6586759"/>
              <a:ext cx="2055169" cy="99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33108E-602E-08F3-EDF6-1A6A08A3B957}"/>
                </a:ext>
              </a:extLst>
            </p:cNvPr>
            <p:cNvGrpSpPr/>
            <p:nvPr/>
          </p:nvGrpSpPr>
          <p:grpSpPr>
            <a:xfrm rot="16200000">
              <a:off x="10337551" y="4046691"/>
              <a:ext cx="4434910" cy="820538"/>
              <a:chOff x="12681065" y="22867749"/>
              <a:chExt cx="4434910" cy="82053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B074F8-DF79-9045-B9F0-B7466794D7DA}"/>
                  </a:ext>
                </a:extLst>
              </p:cNvPr>
              <p:cNvSpPr txBox="1"/>
              <p:nvPr/>
            </p:nvSpPr>
            <p:spPr>
              <a:xfrm>
                <a:off x="12681065" y="22867749"/>
                <a:ext cx="4434910" cy="46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FF0000"/>
                    </a:solidFill>
                  </a:rPr>
                  <a:t>Net tidal sediment transport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AC18B59-6C94-F7E4-ED76-58209C3D6CA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4039587" y="22604676"/>
                <a:ext cx="0" cy="2167222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065634-1201-FEE8-1A17-408C9FF938AA}"/>
              </a:ext>
            </a:extLst>
          </p:cNvPr>
          <p:cNvGrpSpPr/>
          <p:nvPr/>
        </p:nvGrpSpPr>
        <p:grpSpPr>
          <a:xfrm>
            <a:off x="8151313" y="3590876"/>
            <a:ext cx="2491037" cy="1802678"/>
            <a:chOff x="13622733" y="18354274"/>
            <a:chExt cx="2729612" cy="2200275"/>
          </a:xfrm>
        </p:grpSpPr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1C8C4044-E347-3A82-3C79-E598958BF418}"/>
                </a:ext>
              </a:extLst>
            </p:cNvPr>
            <p:cNvSpPr/>
            <p:nvPr/>
          </p:nvSpPr>
          <p:spPr>
            <a:xfrm>
              <a:off x="13643082" y="18354274"/>
              <a:ext cx="2454853" cy="2200275"/>
            </a:xfrm>
            <a:custGeom>
              <a:avLst/>
              <a:gdLst>
                <a:gd name="connsiteX0" fmla="*/ 0 w 2495550"/>
                <a:gd name="connsiteY0" fmla="*/ 2200275 h 2200275"/>
                <a:gd name="connsiteX1" fmla="*/ 2495550 w 2495550"/>
                <a:gd name="connsiteY1" fmla="*/ 0 h 2200275"/>
                <a:gd name="connsiteX2" fmla="*/ 2495550 w 2495550"/>
                <a:gd name="connsiteY2" fmla="*/ 0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5550" h="2200275">
                  <a:moveTo>
                    <a:pt x="0" y="2200275"/>
                  </a:moveTo>
                  <a:lnTo>
                    <a:pt x="2495550" y="0"/>
                  </a:lnTo>
                  <a:lnTo>
                    <a:pt x="2495550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D7DB1D1C-110C-A511-1613-550522A82438}"/>
                </a:ext>
              </a:extLst>
            </p:cNvPr>
            <p:cNvSpPr/>
            <p:nvPr/>
          </p:nvSpPr>
          <p:spPr>
            <a:xfrm>
              <a:off x="13622733" y="18699479"/>
              <a:ext cx="2729612" cy="1378127"/>
            </a:xfrm>
            <a:custGeom>
              <a:avLst/>
              <a:gdLst>
                <a:gd name="connsiteX0" fmla="*/ 0 w 2495550"/>
                <a:gd name="connsiteY0" fmla="*/ 2200275 h 2200275"/>
                <a:gd name="connsiteX1" fmla="*/ 2495550 w 2495550"/>
                <a:gd name="connsiteY1" fmla="*/ 0 h 2200275"/>
                <a:gd name="connsiteX2" fmla="*/ 2495550 w 2495550"/>
                <a:gd name="connsiteY2" fmla="*/ 0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5550" h="2200275">
                  <a:moveTo>
                    <a:pt x="0" y="2200275"/>
                  </a:moveTo>
                  <a:lnTo>
                    <a:pt x="2495550" y="0"/>
                  </a:lnTo>
                  <a:lnTo>
                    <a:pt x="2495550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8776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1.3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1398</Words>
  <Application>Microsoft Office PowerPoint</Application>
  <PresentationFormat>Widescreen</PresentationFormat>
  <Paragraphs>187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Century Schoolbook</vt:lpstr>
      <vt:lpstr>Montserrat ExtraLight</vt:lpstr>
      <vt:lpstr>Proxima Nova</vt:lpstr>
      <vt:lpstr>Segoe UI Black</vt:lpstr>
      <vt:lpstr>Office Theme</vt:lpstr>
      <vt:lpstr>Does Morecambe bay respond to wave events in a way we expect?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Quantifying hydrodynamics</vt:lpstr>
      <vt:lpstr>PowerPoint Presentation</vt:lpstr>
      <vt:lpstr>PowerPoint Presentation</vt:lpstr>
      <vt:lpstr>PowerPoint Presentation</vt:lpstr>
      <vt:lpstr>PowerPoint Presentation</vt:lpstr>
      <vt:lpstr>When the seabed hosts infrastructure  and most of the UK’s benthic habitats… </vt:lpstr>
      <vt:lpstr>Q1: Are changes to seabed mobility from OWF comparatively large to  (1) natural variability today and (2) climate induced future changes (to variability)?</vt:lpstr>
      <vt:lpstr>Q2: How will bed composition and seabed mobility  change from different scenarios of OWF sizes and climate?</vt:lpstr>
      <vt:lpstr>PowerPoint Presentation</vt:lpstr>
      <vt:lpstr>Q2b: How exactly does turbulence drive bed stress in monopile wake?  -&gt; results from large flume experiments at HR Wallingford…</vt:lpstr>
      <vt:lpstr>PowerPoint Presentation</vt:lpstr>
      <vt:lpstr>PowerPoint Presentation</vt:lpstr>
      <vt:lpstr>PowerPoint Presentation</vt:lpstr>
      <vt:lpstr>Ecological implications of accelerated seabed mobility  around windfarms (ECOWind-ACCELERATE)  Katrien Van Landeghem, Bangor University: k.v.landeghem@bangor.ac.uk</vt:lpstr>
      <vt:lpstr>PowerPoint Presentation</vt:lpstr>
      <vt:lpstr>PowerPoint Presentation</vt:lpstr>
    </vt:vector>
  </TitlesOfParts>
  <Company>Prifysgol Bangor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Unsworth (Staff)</dc:creator>
  <cp:lastModifiedBy>NWCF Admin</cp:lastModifiedBy>
  <cp:revision>3</cp:revision>
  <dcterms:created xsi:type="dcterms:W3CDTF">2025-06-24T09:59:15Z</dcterms:created>
  <dcterms:modified xsi:type="dcterms:W3CDTF">2025-06-30T08:55:28Z</dcterms:modified>
</cp:coreProperties>
</file>