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4"/>
  </p:sldMasterIdLst>
  <p:notesMasterIdLst>
    <p:notesMasterId r:id="rId25"/>
  </p:notesMasterIdLst>
  <p:sldIdLst>
    <p:sldId id="260"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264" r:id="rId24"/>
  </p:sldIdLst>
  <p:sldSz cx="18288000" cy="10287000"/>
  <p:notesSz cx="6858000" cy="9144000"/>
  <p:embeddedFontLst>
    <p:embeddedFont>
      <p:font typeface="Adelle 1" panose="020B0604020202020204" charset="0"/>
      <p:regular r:id="rId26"/>
    </p:embeddedFont>
    <p:embeddedFont>
      <p:font typeface="Adelle 2" panose="020B0604020202020204" charset="0"/>
      <p:regular r:id="rId27"/>
    </p:embeddedFont>
    <p:embeddedFont>
      <p:font typeface="Tahoma" panose="020B0604030504040204" pitchFamily="34" charset="0"/>
      <p:regular r:id="rId28"/>
      <p:bold r:id="rId29"/>
    </p:embeddedFont>
    <p:embeddedFont>
      <p:font typeface="Tahoma Bold" panose="020B0804030504040204" pitchFamily="34" charset="0"/>
      <p:regular r:id="rId30"/>
      <p:bold r:id="rId31"/>
    </p:embeddedFont>
    <p:embeddedFont>
      <p:font typeface="Univers 55"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2" d="100"/>
          <a:sy n="22" d="100"/>
        </p:scale>
        <p:origin x="1092"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WCF Admin" userId="af9d83c2-bfd4-451c-acc9-19380dc14639" providerId="ADAL" clId="{D3010D1B-5FA5-4D1B-924C-85BACFB8F21D}"/>
    <pc:docChg chg="undo custSel addSld delSld delMainMaster">
      <pc:chgData name="NWCF Admin" userId="af9d83c2-bfd4-451c-acc9-19380dc14639" providerId="ADAL" clId="{D3010D1B-5FA5-4D1B-924C-85BACFB8F21D}" dt="2025-07-04T14:34:15.832" v="47" actId="47"/>
      <pc:docMkLst>
        <pc:docMk/>
      </pc:docMkLst>
      <pc:sldChg chg="del">
        <pc:chgData name="NWCF Admin" userId="af9d83c2-bfd4-451c-acc9-19380dc14639" providerId="ADAL" clId="{D3010D1B-5FA5-4D1B-924C-85BACFB8F21D}" dt="2025-07-04T14:33:44.915" v="0" actId="47"/>
        <pc:sldMkLst>
          <pc:docMk/>
          <pc:sldMk cId="0" sldId="256"/>
        </pc:sldMkLst>
      </pc:sldChg>
      <pc:sldChg chg="del">
        <pc:chgData name="NWCF Admin" userId="af9d83c2-bfd4-451c-acc9-19380dc14639" providerId="ADAL" clId="{D3010D1B-5FA5-4D1B-924C-85BACFB8F21D}" dt="2025-07-04T14:33:47.034" v="3" actId="47"/>
        <pc:sldMkLst>
          <pc:docMk/>
          <pc:sldMk cId="0" sldId="257"/>
        </pc:sldMkLst>
      </pc:sldChg>
      <pc:sldChg chg="del">
        <pc:chgData name="NWCF Admin" userId="af9d83c2-bfd4-451c-acc9-19380dc14639" providerId="ADAL" clId="{D3010D1B-5FA5-4D1B-924C-85BACFB8F21D}" dt="2025-07-04T14:33:45.591" v="1" actId="47"/>
        <pc:sldMkLst>
          <pc:docMk/>
          <pc:sldMk cId="0" sldId="258"/>
        </pc:sldMkLst>
      </pc:sldChg>
      <pc:sldChg chg="del">
        <pc:chgData name="NWCF Admin" userId="af9d83c2-bfd4-451c-acc9-19380dc14639" providerId="ADAL" clId="{D3010D1B-5FA5-4D1B-924C-85BACFB8F21D}" dt="2025-07-04T14:33:46.241" v="2" actId="47"/>
        <pc:sldMkLst>
          <pc:docMk/>
          <pc:sldMk cId="0" sldId="259"/>
        </pc:sldMkLst>
      </pc:sldChg>
      <pc:sldChg chg="del">
        <pc:chgData name="NWCF Admin" userId="af9d83c2-bfd4-451c-acc9-19380dc14639" providerId="ADAL" clId="{D3010D1B-5FA5-4D1B-924C-85BACFB8F21D}" dt="2025-07-04T14:33:49.617" v="4" actId="47"/>
        <pc:sldMkLst>
          <pc:docMk/>
          <pc:sldMk cId="0" sldId="261"/>
        </pc:sldMkLst>
      </pc:sldChg>
      <pc:sldChg chg="del">
        <pc:chgData name="NWCF Admin" userId="af9d83c2-bfd4-451c-acc9-19380dc14639" providerId="ADAL" clId="{D3010D1B-5FA5-4D1B-924C-85BACFB8F21D}" dt="2025-07-04T14:33:57.778" v="6" actId="47"/>
        <pc:sldMkLst>
          <pc:docMk/>
          <pc:sldMk cId="0" sldId="262"/>
        </pc:sldMkLst>
      </pc:sldChg>
      <pc:sldChg chg="del">
        <pc:chgData name="NWCF Admin" userId="af9d83c2-bfd4-451c-acc9-19380dc14639" providerId="ADAL" clId="{D3010D1B-5FA5-4D1B-924C-85BACFB8F21D}" dt="2025-07-04T14:34:08.147" v="29" actId="47"/>
        <pc:sldMkLst>
          <pc:docMk/>
          <pc:sldMk cId="0" sldId="263"/>
        </pc:sldMkLst>
      </pc:sldChg>
      <pc:sldChg chg="add del">
        <pc:chgData name="NWCF Admin" userId="af9d83c2-bfd4-451c-acc9-19380dc14639" providerId="ADAL" clId="{D3010D1B-5FA5-4D1B-924C-85BACFB8F21D}" dt="2025-07-04T14:34:15.832" v="47" actId="47"/>
        <pc:sldMkLst>
          <pc:docMk/>
          <pc:sldMk cId="0" sldId="264"/>
        </pc:sldMkLst>
      </pc:sldChg>
      <pc:sldChg chg="del">
        <pc:chgData name="NWCF Admin" userId="af9d83c2-bfd4-451c-acc9-19380dc14639" providerId="ADAL" clId="{D3010D1B-5FA5-4D1B-924C-85BACFB8F21D}" dt="2025-07-04T14:33:50.226" v="5" actId="47"/>
        <pc:sldMkLst>
          <pc:docMk/>
          <pc:sldMk cId="1269504293" sldId="297"/>
        </pc:sldMkLst>
      </pc:sldChg>
      <pc:sldChg chg="del">
        <pc:chgData name="NWCF Admin" userId="af9d83c2-bfd4-451c-acc9-19380dc14639" providerId="ADAL" clId="{D3010D1B-5FA5-4D1B-924C-85BACFB8F21D}" dt="2025-07-04T14:34:08.320" v="30" actId="47"/>
        <pc:sldMkLst>
          <pc:docMk/>
          <pc:sldMk cId="190068314" sldId="298"/>
        </pc:sldMkLst>
      </pc:sldChg>
      <pc:sldChg chg="del">
        <pc:chgData name="NWCF Admin" userId="af9d83c2-bfd4-451c-acc9-19380dc14639" providerId="ADAL" clId="{D3010D1B-5FA5-4D1B-924C-85BACFB8F21D}" dt="2025-07-04T14:34:08.468" v="31" actId="47"/>
        <pc:sldMkLst>
          <pc:docMk/>
          <pc:sldMk cId="3530321452" sldId="299"/>
        </pc:sldMkLst>
      </pc:sldChg>
      <pc:sldChg chg="del">
        <pc:chgData name="NWCF Admin" userId="af9d83c2-bfd4-451c-acc9-19380dc14639" providerId="ADAL" clId="{D3010D1B-5FA5-4D1B-924C-85BACFB8F21D}" dt="2025-07-04T14:34:08.667" v="32" actId="47"/>
        <pc:sldMkLst>
          <pc:docMk/>
          <pc:sldMk cId="1932717201" sldId="300"/>
        </pc:sldMkLst>
      </pc:sldChg>
      <pc:sldChg chg="del">
        <pc:chgData name="NWCF Admin" userId="af9d83c2-bfd4-451c-acc9-19380dc14639" providerId="ADAL" clId="{D3010D1B-5FA5-4D1B-924C-85BACFB8F21D}" dt="2025-07-04T14:34:08.843" v="33" actId="47"/>
        <pc:sldMkLst>
          <pc:docMk/>
          <pc:sldMk cId="4079767705" sldId="301"/>
        </pc:sldMkLst>
      </pc:sldChg>
      <pc:sldChg chg="del">
        <pc:chgData name="NWCF Admin" userId="af9d83c2-bfd4-451c-acc9-19380dc14639" providerId="ADAL" clId="{D3010D1B-5FA5-4D1B-924C-85BACFB8F21D}" dt="2025-07-04T14:34:08.992" v="34" actId="47"/>
        <pc:sldMkLst>
          <pc:docMk/>
          <pc:sldMk cId="2428580770" sldId="302"/>
        </pc:sldMkLst>
      </pc:sldChg>
      <pc:sldChg chg="del">
        <pc:chgData name="NWCF Admin" userId="af9d83c2-bfd4-451c-acc9-19380dc14639" providerId="ADAL" clId="{D3010D1B-5FA5-4D1B-924C-85BACFB8F21D}" dt="2025-07-04T14:34:09.197" v="35" actId="47"/>
        <pc:sldMkLst>
          <pc:docMk/>
          <pc:sldMk cId="1418837982" sldId="303"/>
        </pc:sldMkLst>
      </pc:sldChg>
      <pc:sldChg chg="del">
        <pc:chgData name="NWCF Admin" userId="af9d83c2-bfd4-451c-acc9-19380dc14639" providerId="ADAL" clId="{D3010D1B-5FA5-4D1B-924C-85BACFB8F21D}" dt="2025-07-04T14:34:09.355" v="36" actId="47"/>
        <pc:sldMkLst>
          <pc:docMk/>
          <pc:sldMk cId="164388743" sldId="304"/>
        </pc:sldMkLst>
      </pc:sldChg>
      <pc:sldChg chg="del">
        <pc:chgData name="NWCF Admin" userId="af9d83c2-bfd4-451c-acc9-19380dc14639" providerId="ADAL" clId="{D3010D1B-5FA5-4D1B-924C-85BACFB8F21D}" dt="2025-07-04T14:34:09.506" v="37" actId="47"/>
        <pc:sldMkLst>
          <pc:docMk/>
          <pc:sldMk cId="2105820281" sldId="305"/>
        </pc:sldMkLst>
      </pc:sldChg>
      <pc:sldChg chg="del">
        <pc:chgData name="NWCF Admin" userId="af9d83c2-bfd4-451c-acc9-19380dc14639" providerId="ADAL" clId="{D3010D1B-5FA5-4D1B-924C-85BACFB8F21D}" dt="2025-07-04T14:34:09.683" v="38" actId="47"/>
        <pc:sldMkLst>
          <pc:docMk/>
          <pc:sldMk cId="2123777109" sldId="306"/>
        </pc:sldMkLst>
      </pc:sldChg>
      <pc:sldChg chg="del">
        <pc:chgData name="NWCF Admin" userId="af9d83c2-bfd4-451c-acc9-19380dc14639" providerId="ADAL" clId="{D3010D1B-5FA5-4D1B-924C-85BACFB8F21D}" dt="2025-07-04T14:34:09.859" v="39" actId="47"/>
        <pc:sldMkLst>
          <pc:docMk/>
          <pc:sldMk cId="394374141" sldId="307"/>
        </pc:sldMkLst>
      </pc:sldChg>
      <pc:sldChg chg="del">
        <pc:chgData name="NWCF Admin" userId="af9d83c2-bfd4-451c-acc9-19380dc14639" providerId="ADAL" clId="{D3010D1B-5FA5-4D1B-924C-85BACFB8F21D}" dt="2025-07-04T14:34:10.199" v="40" actId="47"/>
        <pc:sldMkLst>
          <pc:docMk/>
          <pc:sldMk cId="229526663" sldId="308"/>
        </pc:sldMkLst>
      </pc:sldChg>
      <pc:sldChg chg="del">
        <pc:chgData name="NWCF Admin" userId="af9d83c2-bfd4-451c-acc9-19380dc14639" providerId="ADAL" clId="{D3010D1B-5FA5-4D1B-924C-85BACFB8F21D}" dt="2025-07-04T14:34:10.393" v="41" actId="47"/>
        <pc:sldMkLst>
          <pc:docMk/>
          <pc:sldMk cId="1298224496" sldId="309"/>
        </pc:sldMkLst>
      </pc:sldChg>
      <pc:sldChg chg="add del">
        <pc:chgData name="NWCF Admin" userId="af9d83c2-bfd4-451c-acc9-19380dc14639" providerId="ADAL" clId="{D3010D1B-5FA5-4D1B-924C-85BACFB8F21D}" dt="2025-07-04T14:34:13.715" v="45" actId="47"/>
        <pc:sldMkLst>
          <pc:docMk/>
          <pc:sldMk cId="2667820608" sldId="326"/>
        </pc:sldMkLst>
      </pc:sldChg>
      <pc:sldChg chg="add del">
        <pc:chgData name="NWCF Admin" userId="af9d83c2-bfd4-451c-acc9-19380dc14639" providerId="ADAL" clId="{D3010D1B-5FA5-4D1B-924C-85BACFB8F21D}" dt="2025-07-04T14:34:14.244" v="46" actId="47"/>
        <pc:sldMkLst>
          <pc:docMk/>
          <pc:sldMk cId="2773578996" sldId="327"/>
        </pc:sldMkLst>
      </pc:sldChg>
      <pc:sldChg chg="del">
        <pc:chgData name="NWCF Admin" userId="af9d83c2-bfd4-451c-acc9-19380dc14639" providerId="ADAL" clId="{D3010D1B-5FA5-4D1B-924C-85BACFB8F21D}" dt="2025-07-04T14:33:58.886" v="7" actId="47"/>
        <pc:sldMkLst>
          <pc:docMk/>
          <pc:sldMk cId="1911425424" sldId="328"/>
        </pc:sldMkLst>
      </pc:sldChg>
      <pc:sldChg chg="del">
        <pc:chgData name="NWCF Admin" userId="af9d83c2-bfd4-451c-acc9-19380dc14639" providerId="ADAL" clId="{D3010D1B-5FA5-4D1B-924C-85BACFB8F21D}" dt="2025-07-04T14:34:00.720" v="8" actId="47"/>
        <pc:sldMkLst>
          <pc:docMk/>
          <pc:sldMk cId="3109163462" sldId="329"/>
        </pc:sldMkLst>
      </pc:sldChg>
      <pc:sldChg chg="del">
        <pc:chgData name="NWCF Admin" userId="af9d83c2-bfd4-451c-acc9-19380dc14639" providerId="ADAL" clId="{D3010D1B-5FA5-4D1B-924C-85BACFB8F21D}" dt="2025-07-04T14:34:01.121" v="9" actId="47"/>
        <pc:sldMkLst>
          <pc:docMk/>
          <pc:sldMk cId="1120949102" sldId="330"/>
        </pc:sldMkLst>
      </pc:sldChg>
      <pc:sldChg chg="del">
        <pc:chgData name="NWCF Admin" userId="af9d83c2-bfd4-451c-acc9-19380dc14639" providerId="ADAL" clId="{D3010D1B-5FA5-4D1B-924C-85BACFB8F21D}" dt="2025-07-04T14:34:01.733" v="10" actId="47"/>
        <pc:sldMkLst>
          <pc:docMk/>
          <pc:sldMk cId="3377023971" sldId="331"/>
        </pc:sldMkLst>
      </pc:sldChg>
      <pc:sldChg chg="del">
        <pc:chgData name="NWCF Admin" userId="af9d83c2-bfd4-451c-acc9-19380dc14639" providerId="ADAL" clId="{D3010D1B-5FA5-4D1B-924C-85BACFB8F21D}" dt="2025-07-04T14:34:02.181" v="11" actId="47"/>
        <pc:sldMkLst>
          <pc:docMk/>
          <pc:sldMk cId="962480499" sldId="332"/>
        </pc:sldMkLst>
      </pc:sldChg>
      <pc:sldChg chg="del">
        <pc:chgData name="NWCF Admin" userId="af9d83c2-bfd4-451c-acc9-19380dc14639" providerId="ADAL" clId="{D3010D1B-5FA5-4D1B-924C-85BACFB8F21D}" dt="2025-07-04T14:34:02.660" v="12" actId="47"/>
        <pc:sldMkLst>
          <pc:docMk/>
          <pc:sldMk cId="2882705637" sldId="333"/>
        </pc:sldMkLst>
      </pc:sldChg>
      <pc:sldChg chg="del">
        <pc:chgData name="NWCF Admin" userId="af9d83c2-bfd4-451c-acc9-19380dc14639" providerId="ADAL" clId="{D3010D1B-5FA5-4D1B-924C-85BACFB8F21D}" dt="2025-07-04T14:34:03.012" v="13" actId="47"/>
        <pc:sldMkLst>
          <pc:docMk/>
          <pc:sldMk cId="1033198510" sldId="334"/>
        </pc:sldMkLst>
      </pc:sldChg>
      <pc:sldChg chg="del">
        <pc:chgData name="NWCF Admin" userId="af9d83c2-bfd4-451c-acc9-19380dc14639" providerId="ADAL" clId="{D3010D1B-5FA5-4D1B-924C-85BACFB8F21D}" dt="2025-07-04T14:34:03.418" v="14" actId="47"/>
        <pc:sldMkLst>
          <pc:docMk/>
          <pc:sldMk cId="4237127240" sldId="335"/>
        </pc:sldMkLst>
      </pc:sldChg>
      <pc:sldChg chg="del">
        <pc:chgData name="NWCF Admin" userId="af9d83c2-bfd4-451c-acc9-19380dc14639" providerId="ADAL" clId="{D3010D1B-5FA5-4D1B-924C-85BACFB8F21D}" dt="2025-07-04T14:34:03.882" v="15" actId="47"/>
        <pc:sldMkLst>
          <pc:docMk/>
          <pc:sldMk cId="168776508" sldId="336"/>
        </pc:sldMkLst>
      </pc:sldChg>
      <pc:sldChg chg="del">
        <pc:chgData name="NWCF Admin" userId="af9d83c2-bfd4-451c-acc9-19380dc14639" providerId="ADAL" clId="{D3010D1B-5FA5-4D1B-924C-85BACFB8F21D}" dt="2025-07-04T14:34:04.326" v="16" actId="47"/>
        <pc:sldMkLst>
          <pc:docMk/>
          <pc:sldMk cId="2554532306" sldId="337"/>
        </pc:sldMkLst>
      </pc:sldChg>
      <pc:sldChg chg="del">
        <pc:chgData name="NWCF Admin" userId="af9d83c2-bfd4-451c-acc9-19380dc14639" providerId="ADAL" clId="{D3010D1B-5FA5-4D1B-924C-85BACFB8F21D}" dt="2025-07-04T14:34:04.730" v="17" actId="47"/>
        <pc:sldMkLst>
          <pc:docMk/>
          <pc:sldMk cId="890086335" sldId="338"/>
        </pc:sldMkLst>
      </pc:sldChg>
      <pc:sldChg chg="del">
        <pc:chgData name="NWCF Admin" userId="af9d83c2-bfd4-451c-acc9-19380dc14639" providerId="ADAL" clId="{D3010D1B-5FA5-4D1B-924C-85BACFB8F21D}" dt="2025-07-04T14:34:05.144" v="18" actId="47"/>
        <pc:sldMkLst>
          <pc:docMk/>
          <pc:sldMk cId="3292100767" sldId="339"/>
        </pc:sldMkLst>
      </pc:sldChg>
      <pc:sldChg chg="del">
        <pc:chgData name="NWCF Admin" userId="af9d83c2-bfd4-451c-acc9-19380dc14639" providerId="ADAL" clId="{D3010D1B-5FA5-4D1B-924C-85BACFB8F21D}" dt="2025-07-04T14:34:05.530" v="19" actId="47"/>
        <pc:sldMkLst>
          <pc:docMk/>
          <pc:sldMk cId="1531991666" sldId="340"/>
        </pc:sldMkLst>
      </pc:sldChg>
      <pc:sldChg chg="del">
        <pc:chgData name="NWCF Admin" userId="af9d83c2-bfd4-451c-acc9-19380dc14639" providerId="ADAL" clId="{D3010D1B-5FA5-4D1B-924C-85BACFB8F21D}" dt="2025-07-04T14:34:05.948" v="20" actId="47"/>
        <pc:sldMkLst>
          <pc:docMk/>
          <pc:sldMk cId="941503541" sldId="341"/>
        </pc:sldMkLst>
      </pc:sldChg>
      <pc:sldChg chg="del">
        <pc:chgData name="NWCF Admin" userId="af9d83c2-bfd4-451c-acc9-19380dc14639" providerId="ADAL" clId="{D3010D1B-5FA5-4D1B-924C-85BACFB8F21D}" dt="2025-07-04T14:34:06.307" v="21" actId="47"/>
        <pc:sldMkLst>
          <pc:docMk/>
          <pc:sldMk cId="1060755131" sldId="342"/>
        </pc:sldMkLst>
      </pc:sldChg>
      <pc:sldChg chg="del">
        <pc:chgData name="NWCF Admin" userId="af9d83c2-bfd4-451c-acc9-19380dc14639" providerId="ADAL" clId="{D3010D1B-5FA5-4D1B-924C-85BACFB8F21D}" dt="2025-07-04T14:34:06.690" v="22" actId="47"/>
        <pc:sldMkLst>
          <pc:docMk/>
          <pc:sldMk cId="4046280787" sldId="343"/>
        </pc:sldMkLst>
      </pc:sldChg>
      <pc:sldChg chg="del">
        <pc:chgData name="NWCF Admin" userId="af9d83c2-bfd4-451c-acc9-19380dc14639" providerId="ADAL" clId="{D3010D1B-5FA5-4D1B-924C-85BACFB8F21D}" dt="2025-07-04T14:34:07.032" v="23" actId="47"/>
        <pc:sldMkLst>
          <pc:docMk/>
          <pc:sldMk cId="469622612" sldId="344"/>
        </pc:sldMkLst>
      </pc:sldChg>
      <pc:sldChg chg="del">
        <pc:chgData name="NWCF Admin" userId="af9d83c2-bfd4-451c-acc9-19380dc14639" providerId="ADAL" clId="{D3010D1B-5FA5-4D1B-924C-85BACFB8F21D}" dt="2025-07-04T14:34:07.135" v="24" actId="47"/>
        <pc:sldMkLst>
          <pc:docMk/>
          <pc:sldMk cId="1410045310" sldId="345"/>
        </pc:sldMkLst>
      </pc:sldChg>
      <pc:sldChg chg="del">
        <pc:chgData name="NWCF Admin" userId="af9d83c2-bfd4-451c-acc9-19380dc14639" providerId="ADAL" clId="{D3010D1B-5FA5-4D1B-924C-85BACFB8F21D}" dt="2025-07-04T14:34:07.317" v="25" actId="47"/>
        <pc:sldMkLst>
          <pc:docMk/>
          <pc:sldMk cId="3154409769" sldId="346"/>
        </pc:sldMkLst>
      </pc:sldChg>
      <pc:sldChg chg="del">
        <pc:chgData name="NWCF Admin" userId="af9d83c2-bfd4-451c-acc9-19380dc14639" providerId="ADAL" clId="{D3010D1B-5FA5-4D1B-924C-85BACFB8F21D}" dt="2025-07-04T14:34:07.495" v="26" actId="47"/>
        <pc:sldMkLst>
          <pc:docMk/>
          <pc:sldMk cId="2592139716" sldId="347"/>
        </pc:sldMkLst>
      </pc:sldChg>
      <pc:sldChg chg="del">
        <pc:chgData name="NWCF Admin" userId="af9d83c2-bfd4-451c-acc9-19380dc14639" providerId="ADAL" clId="{D3010D1B-5FA5-4D1B-924C-85BACFB8F21D}" dt="2025-07-04T14:34:07.664" v="27" actId="47"/>
        <pc:sldMkLst>
          <pc:docMk/>
          <pc:sldMk cId="3487283197" sldId="348"/>
        </pc:sldMkLst>
      </pc:sldChg>
      <pc:sldChg chg="del">
        <pc:chgData name="NWCF Admin" userId="af9d83c2-bfd4-451c-acc9-19380dc14639" providerId="ADAL" clId="{D3010D1B-5FA5-4D1B-924C-85BACFB8F21D}" dt="2025-07-04T14:34:07.810" v="28" actId="47"/>
        <pc:sldMkLst>
          <pc:docMk/>
          <pc:sldMk cId="1857333205" sldId="349"/>
        </pc:sldMkLst>
      </pc:sldChg>
      <pc:sldMasterChg chg="del delSldLayout">
        <pc:chgData name="NWCF Admin" userId="af9d83c2-bfd4-451c-acc9-19380dc14639" providerId="ADAL" clId="{D3010D1B-5FA5-4D1B-924C-85BACFB8F21D}" dt="2025-07-04T14:34:07.810" v="28" actId="47"/>
        <pc:sldMasterMkLst>
          <pc:docMk/>
          <pc:sldMasterMk cId="1527972226" sldId="2147483648"/>
        </pc:sldMasterMkLst>
        <pc:sldLayoutChg chg="del">
          <pc:chgData name="NWCF Admin" userId="af9d83c2-bfd4-451c-acc9-19380dc14639" providerId="ADAL" clId="{D3010D1B-5FA5-4D1B-924C-85BACFB8F21D}" dt="2025-07-04T14:34:07.810" v="28" actId="47"/>
          <pc:sldLayoutMkLst>
            <pc:docMk/>
            <pc:sldMasterMk cId="1527972226" sldId="2147483648"/>
            <pc:sldLayoutMk cId="3101651353" sldId="2147483649"/>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3349606083" sldId="2147483650"/>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219985297" sldId="2147483651"/>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3665082585" sldId="2147483652"/>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1838432903" sldId="2147483653"/>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3715735672" sldId="2147483654"/>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2438806735" sldId="2147483655"/>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1070411900" sldId="2147483656"/>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593042893" sldId="2147483657"/>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944708235" sldId="2147483658"/>
          </pc:sldLayoutMkLst>
        </pc:sldLayoutChg>
        <pc:sldLayoutChg chg="del">
          <pc:chgData name="NWCF Admin" userId="af9d83c2-bfd4-451c-acc9-19380dc14639" providerId="ADAL" clId="{D3010D1B-5FA5-4D1B-924C-85BACFB8F21D}" dt="2025-07-04T14:34:07.810" v="28" actId="47"/>
          <pc:sldLayoutMkLst>
            <pc:docMk/>
            <pc:sldMasterMk cId="1527972226" sldId="2147483648"/>
            <pc:sldLayoutMk cId="154163256" sldId="2147483659"/>
          </pc:sldLayoutMkLst>
        </pc:sldLayoutChg>
        <pc:sldLayoutChg chg="del">
          <pc:chgData name="NWCF Admin" userId="af9d83c2-bfd4-451c-acc9-19380dc14639" providerId="ADAL" clId="{D3010D1B-5FA5-4D1B-924C-85BACFB8F21D}" dt="2025-07-04T14:33:58.886" v="7" actId="47"/>
          <pc:sldLayoutMkLst>
            <pc:docMk/>
            <pc:sldMasterMk cId="1527972226" sldId="2147483648"/>
            <pc:sldLayoutMk cId="2316039916" sldId="2147483660"/>
          </pc:sldLayoutMkLst>
        </pc:sldLayoutChg>
        <pc:sldLayoutChg chg="del">
          <pc:chgData name="NWCF Admin" userId="af9d83c2-bfd4-451c-acc9-19380dc14639" providerId="ADAL" clId="{D3010D1B-5FA5-4D1B-924C-85BACFB8F21D}" dt="2025-07-04T14:34:00.720" v="8" actId="47"/>
          <pc:sldLayoutMkLst>
            <pc:docMk/>
            <pc:sldMasterMk cId="1527972226" sldId="2147483648"/>
            <pc:sldLayoutMk cId="800760794" sldId="2147483661"/>
          </pc:sldLayoutMkLst>
        </pc:sldLayoutChg>
        <pc:sldLayoutChg chg="del">
          <pc:chgData name="NWCF Admin" userId="af9d83c2-bfd4-451c-acc9-19380dc14639" providerId="ADAL" clId="{D3010D1B-5FA5-4D1B-924C-85BACFB8F21D}" dt="2025-07-04T14:34:03.882" v="15" actId="47"/>
          <pc:sldLayoutMkLst>
            <pc:docMk/>
            <pc:sldMasterMk cId="1527972226" sldId="2147483648"/>
            <pc:sldLayoutMk cId="2081519496" sldId="2147483662"/>
          </pc:sldLayoutMkLst>
        </pc:sldLayoutChg>
      </pc:sldMasterChg>
      <pc:sldMasterChg chg="del delSldLayout">
        <pc:chgData name="NWCF Admin" userId="af9d83c2-bfd4-451c-acc9-19380dc14639" providerId="ADAL" clId="{D3010D1B-5FA5-4D1B-924C-85BACFB8F21D}" dt="2025-07-04T14:34:10.393" v="41" actId="47"/>
        <pc:sldMasterMkLst>
          <pc:docMk/>
          <pc:sldMasterMk cId="1905640245" sldId="2147483672"/>
        </pc:sldMasterMkLst>
        <pc:sldLayoutChg chg="del">
          <pc:chgData name="NWCF Admin" userId="af9d83c2-bfd4-451c-acc9-19380dc14639" providerId="ADAL" clId="{D3010D1B-5FA5-4D1B-924C-85BACFB8F21D}" dt="2025-07-04T14:34:10.393" v="41" actId="47"/>
          <pc:sldLayoutMkLst>
            <pc:docMk/>
            <pc:sldMasterMk cId="1905640245" sldId="2147483672"/>
            <pc:sldLayoutMk cId="3400926636" sldId="2147483673"/>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313749915" sldId="2147483674"/>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2461971770" sldId="2147483675"/>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4104736121" sldId="2147483676"/>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2652697874" sldId="2147483677"/>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2049680263" sldId="2147483678"/>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4162678677" sldId="2147483679"/>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3856991507" sldId="2147483680"/>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2938727530" sldId="2147483681"/>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2098646623" sldId="2147483682"/>
          </pc:sldLayoutMkLst>
        </pc:sldLayoutChg>
        <pc:sldLayoutChg chg="del">
          <pc:chgData name="NWCF Admin" userId="af9d83c2-bfd4-451c-acc9-19380dc14639" providerId="ADAL" clId="{D3010D1B-5FA5-4D1B-924C-85BACFB8F21D}" dt="2025-07-04T14:34:10.393" v="41" actId="47"/>
          <pc:sldLayoutMkLst>
            <pc:docMk/>
            <pc:sldMasterMk cId="1905640245" sldId="2147483672"/>
            <pc:sldLayoutMk cId="455844401"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721CF-66F5-48B3-95CE-F1FC2A4B30DB}" type="datetimeFigureOut">
              <a:rPr lang="en-GB" smtClean="0"/>
              <a:t>04/07/2025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4AC93-172D-4C43-B490-6AA1BC645031}" type="slidenum">
              <a:rPr lang="en-GB" smtClean="0"/>
              <a:t>‹#›</a:t>
            </a:fld>
            <a:endParaRPr lang="en-GB"/>
          </a:p>
        </p:txBody>
      </p:sp>
    </p:spTree>
    <p:extLst>
      <p:ext uri="{BB962C8B-B14F-4D97-AF65-F5344CB8AC3E}">
        <p14:creationId xmlns:p14="http://schemas.microsoft.com/office/powerpoint/2010/main" val="15870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a real pleasure to be here today, speaking on behalf of the North West Wildlife Trusts—Cumbria, Lancashire, and Cheshire.</a:t>
            </a:r>
          </a:p>
          <a:p>
            <a:endParaRPr lang="en-US"/>
          </a:p>
          <a:p>
            <a:r>
              <a:rPr lang="en-US"/>
              <a:t>This is a somewhat difficult spot to fill—setting the scene for a room full of people who already know, love, and work along this extraordinary stretch of coastline and marine area. </a:t>
            </a:r>
          </a:p>
          <a:p>
            <a:endParaRPr lang="en-US"/>
          </a:p>
          <a:p>
            <a:r>
              <a:rPr lang="en-US"/>
              <a:t>Together, we’re connected by a shared commitment to the North West regional sea: a place of remarkable biodiversity, deep cultural roots, but also a very busy area with a large variety of existing activities competing for limited space.  </a:t>
            </a:r>
          </a:p>
          <a:p>
            <a:endParaRPr lang="en-US"/>
          </a:p>
          <a:p>
            <a:r>
              <a:rPr lang="en-US"/>
              <a:t>This slot aims to frame that bigger picture—before we dive into the detail—by exploring the wonders, the challenges, and the opportunities that define this unique marine environment (albeit from the NWWT perspective!)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Although this is the North West Marine Ecosystems, the Irish Sea doesn’t recognise county lines or national borders.. </a:t>
            </a:r>
          </a:p>
          <a:p>
            <a:endParaRPr lang="en-US"/>
          </a:p>
          <a:p>
            <a:r>
              <a:rPr lang="en-US"/>
              <a:t>What happens in one part of our sea echoes across its entirety. </a:t>
            </a:r>
          </a:p>
          <a:p>
            <a:endParaRPr lang="en-US"/>
          </a:p>
          <a:p>
            <a:r>
              <a:rPr lang="en-US"/>
              <a:t>That’s why working across boundaries—between England, Wales, Scotland, Northern Ireland, and the Republic of Ireland—is essential.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need a coordinated approach and joined up thinking in order to have the biggest impact. </a:t>
            </a:r>
          </a:p>
          <a:p>
            <a:endParaRPr lang="en-US"/>
          </a:p>
          <a:p>
            <a:r>
              <a:rPr lang="en-US"/>
              <a:t>The good news is: that there Is a huge amount of positive action already happening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designation of Allonby Bay as England’s first inshore Highly Protected Marine Area was a milestone—recognising the value of giving nature space to fully recover – albeit there is still much work to do – it is a step in the right direction! </a:t>
            </a:r>
          </a:p>
          <a:p>
            <a:endParaRPr lang="en-US"/>
          </a:p>
          <a:p>
            <a:r>
              <a:rPr lang="en-US"/>
              <a:t> especially in the context of 30x30 </a:t>
            </a:r>
          </a:p>
          <a:p>
            <a:endParaRPr lang="en-US"/>
          </a:p>
          <a:p>
            <a:r>
              <a:rPr lang="en-US"/>
              <a:t>It is a step in the right direction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Through a variety of citizen science programmes and engagement, we’re connecting communities with the hidden wonders of their coastlines.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a huge number of talented individuals entering the marine sector as evidenced by the Marine Futures Internship – but not only the successful candidates ( which you may recognize a couple of faces) – but every year we get around 80 applicants to the north west programme alone and so many of those are brilliant applications - we need to ensure the sector is accessible to young people and provide clear career opportunities for young professionals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Active restoration efforts – and building up a greater understanding of our coastline. Only last month did we discover a previously unmapped seagrass bed in the North West!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perhaps most encouraging of all, the tide of public opinion is turning. More people are aware, engaged, and demanding better stewardship of our seas than ever before.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let this be a moment not just to share knowledge—but to strengthen commitment - not as isolated efforts, but as a collective movement.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north west regional sea (or the the Eastern Irish Sea), stretches from the Solway Firth down to the Dee Estuary, is a truly remarkable place. If we go by the inshore and offshore north west marine plan area, it is a total of approximately 4,900 square kilometres of sea.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is a region that hosts an extraordinary array of marine life.</a:t>
            </a:r>
          </a:p>
          <a:p>
            <a:endParaRPr lang="en-US"/>
          </a:p>
          <a:p>
            <a:r>
              <a:rPr lang="en-US"/>
              <a:t>Mosaic of habitats supporting a vast range of species. Which is reflected in the number of statutory and non-statutory designated sites.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shoreline and rockpools provide insight into the wider marine areas. In the intertidal, seagrass beds provide shelter for species like pipefish and honeycomb worm reefs provide complex habitat for a whole host of species.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beneath the waves, muds, sands and gravels, support a variety of benthic species and provide important spawning, nursery and feeding grounds for a range of fish, skates and rays.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turn, these feed our larger visitors such as Harbour porpoises and bottlenose dolphins and grey seals.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they are also under increasing pressure.</a:t>
            </a:r>
          </a:p>
          <a:p>
            <a:endParaRPr lang="en-US"/>
          </a:p>
          <a:p>
            <a:r>
              <a:rPr lang="en-US"/>
              <a:t>From overfishing, increased development, to the intensifying impacts of climate change and pollution—from storm overflows to microplastics—our seas are being asked to bear more than ever before. </a:t>
            </a:r>
          </a:p>
          <a:p>
            <a:endParaRPr lang="en-US"/>
          </a:p>
          <a:p>
            <a:r>
              <a:rPr lang="en-US"/>
              <a:t>The expansion of offshore wind and other infrastructure, while essential to our net zero future, poses new questions about how we balance our energy transition with the biodiversity crisis.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they are also under increasing pressure.</a:t>
            </a:r>
          </a:p>
          <a:p>
            <a:endParaRPr lang="en-US"/>
          </a:p>
          <a:p>
            <a:r>
              <a:rPr lang="en-US"/>
              <a:t>From overfishing, increased development, to the intensifying impacts of climate change and pollution—from storm overflows to microplastics—our seas are being asked to bear more than ever before. </a:t>
            </a:r>
          </a:p>
          <a:p>
            <a:endParaRPr lang="en-US"/>
          </a:p>
          <a:p>
            <a:r>
              <a:rPr lang="en-US"/>
              <a:t>The expansion of offshore wind and other infrastructure, while essential to our net zero future, poses new questions about how we balance our energy transition with the biodiversity crisis.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be clear: this is not a battle between conservation and progress. </a:t>
            </a:r>
          </a:p>
          <a:p>
            <a:endParaRPr lang="en-US"/>
          </a:p>
          <a:p>
            <a:r>
              <a:rPr lang="en-US"/>
              <a:t>But it is a call for smarter progress—evidence-led, locally informed, and ecologically sensitive.</a:t>
            </a:r>
          </a:p>
          <a:p>
            <a:endParaRPr lang="en-US"/>
          </a:p>
          <a:p>
            <a:r>
              <a:rPr lang="en-US"/>
              <a:t>And it’s a call for collaboration.</a:t>
            </a:r>
          </a:p>
          <a:p>
            <a:r>
              <a:rPr lang="en-US"/>
              <a:t>With the people in the room. With citizen scientists, practitioners, academics, policy makers and industry. But also beyond….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0.svg"/><Relationship Id="rId4" Type="http://schemas.openxmlformats.org/officeDocument/2006/relationships/image" Target="../media/image46.jpe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3.png"/><Relationship Id="rId9" Type="http://schemas.openxmlformats.org/officeDocument/2006/relationships/image" Target="../media/image50.sv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63.png"/><Relationship Id="rId3" Type="http://schemas.openxmlformats.org/officeDocument/2006/relationships/image" Target="../media/image55.jpeg"/><Relationship Id="rId7" Type="http://schemas.openxmlformats.org/officeDocument/2006/relationships/image" Target="../media/image11.png"/><Relationship Id="rId12"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1.png"/><Relationship Id="rId5" Type="http://schemas.openxmlformats.org/officeDocument/2006/relationships/image" Target="../media/image57.jpeg"/><Relationship Id="rId10" Type="http://schemas.openxmlformats.org/officeDocument/2006/relationships/image" Target="../media/image60.png"/><Relationship Id="rId4" Type="http://schemas.openxmlformats.org/officeDocument/2006/relationships/image" Target="../media/image56.jpeg"/><Relationship Id="rId9" Type="http://schemas.openxmlformats.org/officeDocument/2006/relationships/image" Target="../media/image59.png"/><Relationship Id="rId14"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1.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12.svg"/><Relationship Id="rId9" Type="http://schemas.openxmlformats.org/officeDocument/2006/relationships/image" Target="../media/image69.sv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sv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jpe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7F2"/>
        </a:solidFill>
        <a:effectLst/>
      </p:bgPr>
    </p:bg>
    <p:spTree>
      <p:nvGrpSpPr>
        <p:cNvPr id="1" name=""/>
        <p:cNvGrpSpPr/>
        <p:nvPr/>
      </p:nvGrpSpPr>
      <p:grpSpPr>
        <a:xfrm>
          <a:off x="0" y="0"/>
          <a:ext cx="0" cy="0"/>
          <a:chOff x="0" y="0"/>
          <a:chExt cx="0" cy="0"/>
        </a:xfrm>
      </p:grpSpPr>
      <p:sp>
        <p:nvSpPr>
          <p:cNvPr id="2" name="Freeform 2"/>
          <p:cNvSpPr/>
          <p:nvPr/>
        </p:nvSpPr>
        <p:spPr>
          <a:xfrm>
            <a:off x="-388758" y="7490383"/>
            <a:ext cx="19455149" cy="2796617"/>
          </a:xfrm>
          <a:custGeom>
            <a:avLst/>
            <a:gdLst/>
            <a:ahLst/>
            <a:cxnLst/>
            <a:rect l="l" t="t" r="r" b="b"/>
            <a:pathLst>
              <a:path w="19455149" h="2796617">
                <a:moveTo>
                  <a:pt x="0" y="0"/>
                </a:moveTo>
                <a:lnTo>
                  <a:pt x="19455149" y="0"/>
                </a:lnTo>
                <a:lnTo>
                  <a:pt x="19455149" y="2796617"/>
                </a:lnTo>
                <a:lnTo>
                  <a:pt x="0" y="2796617"/>
                </a:lnTo>
                <a:lnTo>
                  <a:pt x="0" y="0"/>
                </a:lnTo>
                <a:close/>
              </a:path>
            </a:pathLst>
          </a:custGeom>
          <a:blipFill>
            <a:blip r:embed="rId2"/>
            <a:stretch>
              <a:fillRect t="-13892" b="-14430"/>
            </a:stretch>
          </a:blipFill>
        </p:spPr>
        <p:txBody>
          <a:bodyPr/>
          <a:lstStyle/>
          <a:p>
            <a:endParaRPr lang="en-GB"/>
          </a:p>
        </p:txBody>
      </p:sp>
      <p:sp>
        <p:nvSpPr>
          <p:cNvPr id="3" name="TextBox 3"/>
          <p:cNvSpPr txBox="1"/>
          <p:nvPr/>
        </p:nvSpPr>
        <p:spPr>
          <a:xfrm>
            <a:off x="2495400" y="2104514"/>
            <a:ext cx="13297199" cy="3577903"/>
          </a:xfrm>
          <a:prstGeom prst="rect">
            <a:avLst/>
          </a:prstGeom>
        </p:spPr>
        <p:txBody>
          <a:bodyPr lIns="0" tIns="0" rIns="0" bIns="0" rtlCol="0" anchor="t">
            <a:spAutoFit/>
          </a:bodyPr>
          <a:lstStyle/>
          <a:p>
            <a:pPr algn="ctr">
              <a:lnSpc>
                <a:spcPts val="7920"/>
              </a:lnSpc>
            </a:pPr>
            <a:r>
              <a:rPr lang="en-US" sz="8000" b="1" dirty="0">
                <a:solidFill>
                  <a:srgbClr val="003EA8"/>
                </a:solidFill>
                <a:latin typeface="Tahoma Bold"/>
                <a:ea typeface="Tahoma Bold"/>
                <a:cs typeface="Tahoma Bold"/>
                <a:sym typeface="Tahoma Bold"/>
              </a:rPr>
              <a:t>NW England Regional Sea</a:t>
            </a:r>
          </a:p>
          <a:p>
            <a:pPr algn="ctr">
              <a:lnSpc>
                <a:spcPts val="8218"/>
              </a:lnSpc>
            </a:pPr>
            <a:endParaRPr lang="en-US" sz="8000" b="1" dirty="0">
              <a:solidFill>
                <a:srgbClr val="003EA8"/>
              </a:solidFill>
              <a:latin typeface="Tahoma Bold"/>
              <a:ea typeface="Tahoma Bold"/>
              <a:cs typeface="Tahoma Bold"/>
              <a:sym typeface="Tahoma Bold"/>
            </a:endParaRPr>
          </a:p>
          <a:p>
            <a:pPr algn="ctr">
              <a:lnSpc>
                <a:spcPts val="5940"/>
              </a:lnSpc>
            </a:pPr>
            <a:r>
              <a:rPr lang="en-US" sz="6000" dirty="0">
                <a:solidFill>
                  <a:srgbClr val="003EA8"/>
                </a:solidFill>
                <a:latin typeface="Tahoma"/>
                <a:ea typeface="Tahoma"/>
                <a:cs typeface="Tahoma"/>
                <a:sym typeface="Tahoma"/>
              </a:rPr>
              <a:t>Georgia de Jong Cleyndert, North West Wildlife Trusts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GB"/>
          </a:p>
        </p:txBody>
      </p:sp>
    </p:spTree>
    <p:extLst>
      <p:ext uri="{BB962C8B-B14F-4D97-AF65-F5344CB8AC3E}">
        <p14:creationId xmlns:p14="http://schemas.microsoft.com/office/powerpoint/2010/main" val="2526496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3E9F4"/>
        </a:solidFill>
        <a:effectLst/>
      </p:bgPr>
    </p:bg>
    <p:spTree>
      <p:nvGrpSpPr>
        <p:cNvPr id="1" name=""/>
        <p:cNvGrpSpPr/>
        <p:nvPr/>
      </p:nvGrpSpPr>
      <p:grpSpPr>
        <a:xfrm>
          <a:off x="0" y="0"/>
          <a:ext cx="0" cy="0"/>
          <a:chOff x="0" y="0"/>
          <a:chExt cx="0" cy="0"/>
        </a:xfrm>
      </p:grpSpPr>
      <p:sp>
        <p:nvSpPr>
          <p:cNvPr id="2" name="Freeform 2"/>
          <p:cNvSpPr/>
          <p:nvPr/>
        </p:nvSpPr>
        <p:spPr>
          <a:xfrm>
            <a:off x="1617933" y="-839839"/>
            <a:ext cx="16861162" cy="11355691"/>
          </a:xfrm>
          <a:custGeom>
            <a:avLst/>
            <a:gdLst/>
            <a:ahLst/>
            <a:cxnLst/>
            <a:rect l="l" t="t" r="r" b="b"/>
            <a:pathLst>
              <a:path w="16861162" h="11355691">
                <a:moveTo>
                  <a:pt x="0" y="0"/>
                </a:moveTo>
                <a:lnTo>
                  <a:pt x="16861161" y="0"/>
                </a:lnTo>
                <a:lnTo>
                  <a:pt x="16861161" y="11355691"/>
                </a:lnTo>
                <a:lnTo>
                  <a:pt x="0" y="11355691"/>
                </a:lnTo>
                <a:lnTo>
                  <a:pt x="0" y="0"/>
                </a:lnTo>
                <a:close/>
              </a:path>
            </a:pathLst>
          </a:custGeom>
          <a:blipFill>
            <a:blip r:embed="rId3"/>
            <a:stretch>
              <a:fillRect l="-11392" t="-24690" r="-12114" b="-31111"/>
            </a:stretch>
          </a:blipFill>
        </p:spPr>
        <p:txBody>
          <a:bodyPr/>
          <a:lstStyle/>
          <a:p>
            <a:endParaRPr lang="en-GB"/>
          </a:p>
        </p:txBody>
      </p:sp>
    </p:spTree>
    <p:extLst>
      <p:ext uri="{BB962C8B-B14F-4D97-AF65-F5344CB8AC3E}">
        <p14:creationId xmlns:p14="http://schemas.microsoft.com/office/powerpoint/2010/main" val="393795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E9F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878480"/>
          </a:xfrm>
          <a:custGeom>
            <a:avLst/>
            <a:gdLst/>
            <a:ahLst/>
            <a:cxnLst/>
            <a:rect l="l" t="t" r="r" b="b"/>
            <a:pathLst>
              <a:path w="18288000" h="10878480">
                <a:moveTo>
                  <a:pt x="0" y="0"/>
                </a:moveTo>
                <a:lnTo>
                  <a:pt x="18288000" y="0"/>
                </a:lnTo>
                <a:lnTo>
                  <a:pt x="18288000" y="10878480"/>
                </a:lnTo>
                <a:lnTo>
                  <a:pt x="0" y="10878480"/>
                </a:lnTo>
                <a:lnTo>
                  <a:pt x="0" y="0"/>
                </a:lnTo>
                <a:close/>
              </a:path>
            </a:pathLst>
          </a:custGeom>
          <a:blipFill>
            <a:blip r:embed="rId3"/>
            <a:stretch>
              <a:fillRect t="-14074" b="-5284"/>
            </a:stretch>
          </a:blipFill>
        </p:spPr>
        <p:txBody>
          <a:bodyPr/>
          <a:lstStyle/>
          <a:p>
            <a:endParaRPr lang="en-GB"/>
          </a:p>
        </p:txBody>
      </p:sp>
    </p:spTree>
    <p:extLst>
      <p:ext uri="{BB962C8B-B14F-4D97-AF65-F5344CB8AC3E}">
        <p14:creationId xmlns:p14="http://schemas.microsoft.com/office/powerpoint/2010/main" val="2935729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3E9F4"/>
        </a:solidFill>
        <a:effectLst/>
      </p:bgPr>
    </p:bg>
    <p:spTree>
      <p:nvGrpSpPr>
        <p:cNvPr id="1" name=""/>
        <p:cNvGrpSpPr/>
        <p:nvPr/>
      </p:nvGrpSpPr>
      <p:grpSpPr>
        <a:xfrm>
          <a:off x="0" y="0"/>
          <a:ext cx="0" cy="0"/>
          <a:chOff x="0" y="0"/>
          <a:chExt cx="0" cy="0"/>
        </a:xfrm>
      </p:grpSpPr>
      <p:sp>
        <p:nvSpPr>
          <p:cNvPr id="2" name="Freeform 2"/>
          <p:cNvSpPr/>
          <p:nvPr/>
        </p:nvSpPr>
        <p:spPr>
          <a:xfrm>
            <a:off x="6142148" y="0"/>
            <a:ext cx="15418454" cy="10287000"/>
          </a:xfrm>
          <a:custGeom>
            <a:avLst/>
            <a:gdLst/>
            <a:ahLst/>
            <a:cxnLst/>
            <a:rect l="l" t="t" r="r" b="b"/>
            <a:pathLst>
              <a:path w="15418454" h="10287000">
                <a:moveTo>
                  <a:pt x="0" y="0"/>
                </a:moveTo>
                <a:lnTo>
                  <a:pt x="15418455" y="0"/>
                </a:lnTo>
                <a:lnTo>
                  <a:pt x="15418455"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0" y="0"/>
            <a:ext cx="7081572" cy="10452799"/>
          </a:xfrm>
          <a:custGeom>
            <a:avLst/>
            <a:gdLst/>
            <a:ahLst/>
            <a:cxnLst/>
            <a:rect l="l" t="t" r="r" b="b"/>
            <a:pathLst>
              <a:path w="7081572" h="10452799">
                <a:moveTo>
                  <a:pt x="0" y="0"/>
                </a:moveTo>
                <a:lnTo>
                  <a:pt x="7081572" y="0"/>
                </a:lnTo>
                <a:lnTo>
                  <a:pt x="7081572" y="10452799"/>
                </a:lnTo>
                <a:lnTo>
                  <a:pt x="0" y="10452799"/>
                </a:lnTo>
                <a:lnTo>
                  <a:pt x="0" y="0"/>
                </a:lnTo>
                <a:close/>
              </a:path>
            </a:pathLst>
          </a:custGeom>
          <a:blipFill>
            <a:blip r:embed="rId4"/>
            <a:stretch>
              <a:fillRect/>
            </a:stretch>
          </a:blipFill>
          <a:ln w="76200" cap="sq">
            <a:solidFill>
              <a:srgbClr val="87D9C3"/>
            </a:solidFill>
            <a:prstDash val="solid"/>
            <a:miter/>
          </a:ln>
        </p:spPr>
        <p:txBody>
          <a:bodyPr/>
          <a:lstStyle/>
          <a:p>
            <a:endParaRPr lang="en-GB"/>
          </a:p>
        </p:txBody>
      </p:sp>
      <p:sp>
        <p:nvSpPr>
          <p:cNvPr id="4" name="Freeform 4"/>
          <p:cNvSpPr/>
          <p:nvPr/>
        </p:nvSpPr>
        <p:spPr>
          <a:xfrm>
            <a:off x="15920206" y="477844"/>
            <a:ext cx="1503356" cy="1503356"/>
          </a:xfrm>
          <a:custGeom>
            <a:avLst/>
            <a:gdLst/>
            <a:ahLst/>
            <a:cxnLst/>
            <a:rect l="l" t="t" r="r" b="b"/>
            <a:pathLst>
              <a:path w="1503356" h="1503356">
                <a:moveTo>
                  <a:pt x="0" y="0"/>
                </a:moveTo>
                <a:lnTo>
                  <a:pt x="1503356" y="0"/>
                </a:lnTo>
                <a:lnTo>
                  <a:pt x="1503356" y="1503356"/>
                </a:lnTo>
                <a:lnTo>
                  <a:pt x="0" y="1503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4335408" y="2171700"/>
            <a:ext cx="7905184" cy="801462"/>
          </a:xfrm>
          <a:prstGeom prst="rect">
            <a:avLst/>
          </a:prstGeom>
        </p:spPr>
        <p:txBody>
          <a:bodyPr lIns="0" tIns="0" rIns="0" bIns="0" rtlCol="0" anchor="t">
            <a:spAutoFit/>
          </a:bodyPr>
          <a:lstStyle/>
          <a:p>
            <a:pPr algn="l">
              <a:lnSpc>
                <a:spcPts val="6579"/>
              </a:lnSpc>
            </a:pPr>
            <a:r>
              <a:rPr lang="en-US" sz="4699" dirty="0" err="1">
                <a:solidFill>
                  <a:srgbClr val="FFFFFF"/>
                </a:solidFill>
                <a:latin typeface="Adelle 2"/>
                <a:ea typeface="Adelle 2"/>
                <a:cs typeface="Adelle 2"/>
                <a:sym typeface="Adelle 2"/>
              </a:rPr>
              <a:t>Allonby</a:t>
            </a:r>
            <a:r>
              <a:rPr lang="en-US" sz="4699" dirty="0">
                <a:solidFill>
                  <a:srgbClr val="FFFFFF"/>
                </a:solidFill>
                <a:latin typeface="Adelle 2"/>
                <a:ea typeface="Adelle 2"/>
                <a:cs typeface="Adelle 2"/>
                <a:sym typeface="Adelle 2"/>
              </a:rPr>
              <a:t> Bay</a:t>
            </a:r>
          </a:p>
        </p:txBody>
      </p:sp>
    </p:spTree>
    <p:extLst>
      <p:ext uri="{BB962C8B-B14F-4D97-AF65-F5344CB8AC3E}">
        <p14:creationId xmlns:p14="http://schemas.microsoft.com/office/powerpoint/2010/main" val="399715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51430" y="-4554965"/>
            <a:ext cx="9053703" cy="12071604"/>
          </a:xfrm>
          <a:custGeom>
            <a:avLst/>
            <a:gdLst/>
            <a:ahLst/>
            <a:cxnLst/>
            <a:rect l="l" t="t" r="r" b="b"/>
            <a:pathLst>
              <a:path w="9053703" h="12071604">
                <a:moveTo>
                  <a:pt x="0" y="0"/>
                </a:moveTo>
                <a:lnTo>
                  <a:pt x="9053702" y="0"/>
                </a:lnTo>
                <a:lnTo>
                  <a:pt x="9053702" y="12071604"/>
                </a:lnTo>
                <a:lnTo>
                  <a:pt x="0" y="12071604"/>
                </a:lnTo>
                <a:lnTo>
                  <a:pt x="0" y="0"/>
                </a:lnTo>
                <a:close/>
              </a:path>
            </a:pathLst>
          </a:custGeom>
          <a:blipFill>
            <a:blip r:embed="rId3"/>
            <a:stretch>
              <a:fillRect/>
            </a:stretch>
          </a:blipFill>
        </p:spPr>
        <p:txBody>
          <a:bodyPr/>
          <a:lstStyle/>
          <a:p>
            <a:endParaRPr lang="en-GB"/>
          </a:p>
        </p:txBody>
      </p:sp>
      <p:sp>
        <p:nvSpPr>
          <p:cNvPr id="3" name="Freeform 3"/>
          <p:cNvSpPr/>
          <p:nvPr/>
        </p:nvSpPr>
        <p:spPr>
          <a:xfrm>
            <a:off x="9102851" y="5148723"/>
            <a:ext cx="9185149" cy="5138277"/>
          </a:xfrm>
          <a:custGeom>
            <a:avLst/>
            <a:gdLst/>
            <a:ahLst/>
            <a:cxnLst/>
            <a:rect l="l" t="t" r="r" b="b"/>
            <a:pathLst>
              <a:path w="9185149" h="5138277">
                <a:moveTo>
                  <a:pt x="0" y="0"/>
                </a:moveTo>
                <a:lnTo>
                  <a:pt x="9185149" y="0"/>
                </a:lnTo>
                <a:lnTo>
                  <a:pt x="9185149" y="5138277"/>
                </a:lnTo>
                <a:lnTo>
                  <a:pt x="0" y="5138277"/>
                </a:lnTo>
                <a:lnTo>
                  <a:pt x="0" y="0"/>
                </a:lnTo>
                <a:close/>
              </a:path>
            </a:pathLst>
          </a:custGeom>
          <a:blipFill>
            <a:blip r:embed="rId4"/>
            <a:stretch>
              <a:fillRect l="-934" t="-35322"/>
            </a:stretch>
          </a:blipFill>
        </p:spPr>
        <p:txBody>
          <a:bodyPr/>
          <a:lstStyle/>
          <a:p>
            <a:endParaRPr lang="en-GB"/>
          </a:p>
        </p:txBody>
      </p:sp>
      <p:sp>
        <p:nvSpPr>
          <p:cNvPr id="4" name="Freeform 4"/>
          <p:cNvSpPr/>
          <p:nvPr/>
        </p:nvSpPr>
        <p:spPr>
          <a:xfrm rot="5400000">
            <a:off x="4007930" y="5117782"/>
            <a:ext cx="10287000" cy="51435"/>
          </a:xfrm>
          <a:custGeom>
            <a:avLst/>
            <a:gdLst/>
            <a:ahLst/>
            <a:cxnLst/>
            <a:rect l="l" t="t" r="r" b="b"/>
            <a:pathLst>
              <a:path w="10287000" h="51435">
                <a:moveTo>
                  <a:pt x="0" y="0"/>
                </a:moveTo>
                <a:lnTo>
                  <a:pt x="10287000" y="0"/>
                </a:lnTo>
                <a:lnTo>
                  <a:pt x="10287000" y="51436"/>
                </a:lnTo>
                <a:lnTo>
                  <a:pt x="0" y="514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0" y="5097780"/>
            <a:ext cx="18288000" cy="91440"/>
          </a:xfrm>
          <a:custGeom>
            <a:avLst/>
            <a:gdLst/>
            <a:ahLst/>
            <a:cxnLst/>
            <a:rect l="l" t="t" r="r" b="b"/>
            <a:pathLst>
              <a:path w="18288000" h="91440">
                <a:moveTo>
                  <a:pt x="0" y="0"/>
                </a:moveTo>
                <a:lnTo>
                  <a:pt x="18288000" y="0"/>
                </a:lnTo>
                <a:lnTo>
                  <a:pt x="18288000" y="91440"/>
                </a:lnTo>
                <a:lnTo>
                  <a:pt x="0" y="914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72640" y="-924690"/>
            <a:ext cx="9198352" cy="6022470"/>
          </a:xfrm>
          <a:custGeom>
            <a:avLst/>
            <a:gdLst/>
            <a:ahLst/>
            <a:cxnLst/>
            <a:rect l="l" t="t" r="r" b="b"/>
            <a:pathLst>
              <a:path w="9198352" h="6022470">
                <a:moveTo>
                  <a:pt x="0" y="0"/>
                </a:moveTo>
                <a:lnTo>
                  <a:pt x="9198352" y="0"/>
                </a:lnTo>
                <a:lnTo>
                  <a:pt x="9198352" y="6022470"/>
                </a:lnTo>
                <a:lnTo>
                  <a:pt x="0" y="6022470"/>
                </a:lnTo>
                <a:lnTo>
                  <a:pt x="0" y="0"/>
                </a:lnTo>
                <a:close/>
              </a:path>
            </a:pathLst>
          </a:custGeom>
          <a:blipFill>
            <a:blip r:embed="rId7"/>
            <a:stretch>
              <a:fillRect b="-14550"/>
            </a:stretch>
          </a:blipFill>
        </p:spPr>
        <p:txBody>
          <a:bodyPr/>
          <a:lstStyle/>
          <a:p>
            <a:endParaRPr lang="en-GB"/>
          </a:p>
        </p:txBody>
      </p:sp>
      <p:sp>
        <p:nvSpPr>
          <p:cNvPr id="7" name="Freeform 7"/>
          <p:cNvSpPr/>
          <p:nvPr/>
        </p:nvSpPr>
        <p:spPr>
          <a:xfrm>
            <a:off x="0" y="5189220"/>
            <a:ext cx="9102851" cy="6291270"/>
          </a:xfrm>
          <a:custGeom>
            <a:avLst/>
            <a:gdLst/>
            <a:ahLst/>
            <a:cxnLst/>
            <a:rect l="l" t="t" r="r" b="b"/>
            <a:pathLst>
              <a:path w="9102851" h="6291270">
                <a:moveTo>
                  <a:pt x="0" y="0"/>
                </a:moveTo>
                <a:lnTo>
                  <a:pt x="9102851" y="0"/>
                </a:lnTo>
                <a:lnTo>
                  <a:pt x="9102851" y="6291270"/>
                </a:lnTo>
                <a:lnTo>
                  <a:pt x="0" y="6291270"/>
                </a:lnTo>
                <a:lnTo>
                  <a:pt x="0" y="0"/>
                </a:lnTo>
                <a:close/>
              </a:path>
            </a:pathLst>
          </a:custGeom>
          <a:blipFill>
            <a:blip r:embed="rId8"/>
            <a:stretch>
              <a:fillRect l="-2991" r="-2991" b="-15081"/>
            </a:stretch>
          </a:blipFill>
        </p:spPr>
        <p:txBody>
          <a:bodyPr/>
          <a:lstStyle/>
          <a:p>
            <a:endParaRPr lang="en-GB"/>
          </a:p>
        </p:txBody>
      </p:sp>
      <p:sp>
        <p:nvSpPr>
          <p:cNvPr id="8" name="Freeform 8"/>
          <p:cNvSpPr/>
          <p:nvPr/>
        </p:nvSpPr>
        <p:spPr>
          <a:xfrm>
            <a:off x="8092440" y="4091940"/>
            <a:ext cx="2103120" cy="2103120"/>
          </a:xfrm>
          <a:custGeom>
            <a:avLst/>
            <a:gdLst/>
            <a:ahLst/>
            <a:cxnLst/>
            <a:rect l="l" t="t" r="r" b="b"/>
            <a:pathLst>
              <a:path w="2103120" h="2103120">
                <a:moveTo>
                  <a:pt x="0" y="0"/>
                </a:moveTo>
                <a:lnTo>
                  <a:pt x="2103120" y="0"/>
                </a:lnTo>
                <a:lnTo>
                  <a:pt x="2103120" y="2103120"/>
                </a:lnTo>
                <a:lnTo>
                  <a:pt x="0" y="21031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extLst>
      <p:ext uri="{BB962C8B-B14F-4D97-AF65-F5344CB8AC3E}">
        <p14:creationId xmlns:p14="http://schemas.microsoft.com/office/powerpoint/2010/main" val="3131397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77147" y="-256021"/>
            <a:ext cx="9110853" cy="6073902"/>
          </a:xfrm>
          <a:custGeom>
            <a:avLst/>
            <a:gdLst/>
            <a:ahLst/>
            <a:cxnLst/>
            <a:rect l="l" t="t" r="r" b="b"/>
            <a:pathLst>
              <a:path w="9110853" h="6073902">
                <a:moveTo>
                  <a:pt x="0" y="0"/>
                </a:moveTo>
                <a:lnTo>
                  <a:pt x="9110853" y="0"/>
                </a:lnTo>
                <a:lnTo>
                  <a:pt x="9110853" y="6073902"/>
                </a:lnTo>
                <a:lnTo>
                  <a:pt x="0" y="6073902"/>
                </a:lnTo>
                <a:lnTo>
                  <a:pt x="0" y="0"/>
                </a:lnTo>
                <a:close/>
              </a:path>
            </a:pathLst>
          </a:custGeom>
          <a:blipFill>
            <a:blip r:embed="rId2"/>
            <a:stretch>
              <a:fillRect/>
            </a:stretch>
          </a:blipFill>
        </p:spPr>
        <p:txBody>
          <a:bodyPr/>
          <a:lstStyle/>
          <a:p>
            <a:endParaRPr lang="en-GB"/>
          </a:p>
        </p:txBody>
      </p:sp>
      <p:sp>
        <p:nvSpPr>
          <p:cNvPr id="3" name="Freeform 3"/>
          <p:cNvSpPr/>
          <p:nvPr/>
        </p:nvSpPr>
        <p:spPr>
          <a:xfrm>
            <a:off x="9177147" y="5143500"/>
            <a:ext cx="9110853" cy="6242120"/>
          </a:xfrm>
          <a:custGeom>
            <a:avLst/>
            <a:gdLst/>
            <a:ahLst/>
            <a:cxnLst/>
            <a:rect l="l" t="t" r="r" b="b"/>
            <a:pathLst>
              <a:path w="9110853" h="6242120">
                <a:moveTo>
                  <a:pt x="0" y="0"/>
                </a:moveTo>
                <a:lnTo>
                  <a:pt x="9110853" y="0"/>
                </a:lnTo>
                <a:lnTo>
                  <a:pt x="9110853" y="6242120"/>
                </a:lnTo>
                <a:lnTo>
                  <a:pt x="0" y="6242120"/>
                </a:lnTo>
                <a:lnTo>
                  <a:pt x="0" y="0"/>
                </a:lnTo>
                <a:close/>
              </a:path>
            </a:pathLst>
          </a:custGeom>
          <a:blipFill>
            <a:blip r:embed="rId3"/>
            <a:stretch>
              <a:fillRect t="-9468"/>
            </a:stretch>
          </a:blipFill>
        </p:spPr>
        <p:txBody>
          <a:bodyPr/>
          <a:lstStyle/>
          <a:p>
            <a:endParaRPr lang="en-GB"/>
          </a:p>
        </p:txBody>
      </p:sp>
      <p:sp>
        <p:nvSpPr>
          <p:cNvPr id="4" name="Freeform 4"/>
          <p:cNvSpPr/>
          <p:nvPr/>
        </p:nvSpPr>
        <p:spPr>
          <a:xfrm>
            <a:off x="0" y="5143579"/>
            <a:ext cx="9125712" cy="6853830"/>
          </a:xfrm>
          <a:custGeom>
            <a:avLst/>
            <a:gdLst/>
            <a:ahLst/>
            <a:cxnLst/>
            <a:rect l="l" t="t" r="r" b="b"/>
            <a:pathLst>
              <a:path w="9125712" h="6853830">
                <a:moveTo>
                  <a:pt x="0" y="0"/>
                </a:moveTo>
                <a:lnTo>
                  <a:pt x="9125712" y="0"/>
                </a:lnTo>
                <a:lnTo>
                  <a:pt x="9125712" y="6853830"/>
                </a:lnTo>
                <a:lnTo>
                  <a:pt x="0" y="6853830"/>
                </a:lnTo>
                <a:lnTo>
                  <a:pt x="0" y="0"/>
                </a:lnTo>
                <a:close/>
              </a:path>
            </a:pathLst>
          </a:custGeom>
          <a:blipFill>
            <a:blip r:embed="rId4"/>
            <a:stretch>
              <a:fillRect/>
            </a:stretch>
          </a:blipFill>
        </p:spPr>
        <p:txBody>
          <a:bodyPr/>
          <a:lstStyle/>
          <a:p>
            <a:endParaRPr lang="en-GB"/>
          </a:p>
        </p:txBody>
      </p:sp>
      <p:sp>
        <p:nvSpPr>
          <p:cNvPr id="5" name="Freeform 5"/>
          <p:cNvSpPr/>
          <p:nvPr/>
        </p:nvSpPr>
        <p:spPr>
          <a:xfrm>
            <a:off x="0" y="5097780"/>
            <a:ext cx="18288000" cy="91440"/>
          </a:xfrm>
          <a:custGeom>
            <a:avLst/>
            <a:gdLst/>
            <a:ahLst/>
            <a:cxnLst/>
            <a:rect l="l" t="t" r="r" b="b"/>
            <a:pathLst>
              <a:path w="18288000" h="91440">
                <a:moveTo>
                  <a:pt x="0" y="0"/>
                </a:moveTo>
                <a:lnTo>
                  <a:pt x="18288000" y="0"/>
                </a:lnTo>
                <a:lnTo>
                  <a:pt x="18288000" y="91440"/>
                </a:lnTo>
                <a:lnTo>
                  <a:pt x="0" y="914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5400000">
            <a:off x="4007930" y="5117782"/>
            <a:ext cx="10287000" cy="51435"/>
          </a:xfrm>
          <a:custGeom>
            <a:avLst/>
            <a:gdLst/>
            <a:ahLst/>
            <a:cxnLst/>
            <a:rect l="l" t="t" r="r" b="b"/>
            <a:pathLst>
              <a:path w="10287000" h="51435">
                <a:moveTo>
                  <a:pt x="0" y="0"/>
                </a:moveTo>
                <a:lnTo>
                  <a:pt x="10287000" y="0"/>
                </a:lnTo>
                <a:lnTo>
                  <a:pt x="10287000" y="51436"/>
                </a:lnTo>
                <a:lnTo>
                  <a:pt x="0" y="514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0" y="-727623"/>
            <a:ext cx="9125712" cy="5825403"/>
          </a:xfrm>
          <a:custGeom>
            <a:avLst/>
            <a:gdLst/>
            <a:ahLst/>
            <a:cxnLst/>
            <a:rect l="l" t="t" r="r" b="b"/>
            <a:pathLst>
              <a:path w="9125712" h="5825403">
                <a:moveTo>
                  <a:pt x="0" y="0"/>
                </a:moveTo>
                <a:lnTo>
                  <a:pt x="9125712" y="0"/>
                </a:lnTo>
                <a:lnTo>
                  <a:pt x="9125712" y="5825403"/>
                </a:lnTo>
                <a:lnTo>
                  <a:pt x="0" y="5825403"/>
                </a:lnTo>
                <a:lnTo>
                  <a:pt x="0" y="0"/>
                </a:lnTo>
                <a:close/>
              </a:path>
            </a:pathLst>
          </a:custGeom>
          <a:blipFill>
            <a:blip r:embed="rId7"/>
            <a:stretch>
              <a:fillRect b="-4370"/>
            </a:stretch>
          </a:blipFill>
        </p:spPr>
        <p:txBody>
          <a:bodyPr/>
          <a:lstStyle/>
          <a:p>
            <a:endParaRPr lang="en-GB"/>
          </a:p>
        </p:txBody>
      </p:sp>
      <p:sp>
        <p:nvSpPr>
          <p:cNvPr id="8" name="Freeform 8"/>
          <p:cNvSpPr/>
          <p:nvPr/>
        </p:nvSpPr>
        <p:spPr>
          <a:xfrm>
            <a:off x="8092440" y="4091940"/>
            <a:ext cx="2103120" cy="2103120"/>
          </a:xfrm>
          <a:custGeom>
            <a:avLst/>
            <a:gdLst/>
            <a:ahLst/>
            <a:cxnLst/>
            <a:rect l="l" t="t" r="r" b="b"/>
            <a:pathLst>
              <a:path w="2103120" h="2103120">
                <a:moveTo>
                  <a:pt x="0" y="0"/>
                </a:moveTo>
                <a:lnTo>
                  <a:pt x="2103120" y="0"/>
                </a:lnTo>
                <a:lnTo>
                  <a:pt x="2103120" y="2103120"/>
                </a:lnTo>
                <a:lnTo>
                  <a:pt x="0" y="21031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extLst>
      <p:ext uri="{BB962C8B-B14F-4D97-AF65-F5344CB8AC3E}">
        <p14:creationId xmlns:p14="http://schemas.microsoft.com/office/powerpoint/2010/main" val="201639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57087"/>
            <a:ext cx="9295304" cy="6971478"/>
          </a:xfrm>
          <a:custGeom>
            <a:avLst/>
            <a:gdLst/>
            <a:ahLst/>
            <a:cxnLst/>
            <a:rect l="l" t="t" r="r" b="b"/>
            <a:pathLst>
              <a:path w="9295304" h="6971478">
                <a:moveTo>
                  <a:pt x="0" y="0"/>
                </a:moveTo>
                <a:lnTo>
                  <a:pt x="9295304" y="0"/>
                </a:lnTo>
                <a:lnTo>
                  <a:pt x="9295304" y="6971477"/>
                </a:lnTo>
                <a:lnTo>
                  <a:pt x="0" y="6971477"/>
                </a:lnTo>
                <a:lnTo>
                  <a:pt x="0" y="0"/>
                </a:lnTo>
                <a:close/>
              </a:path>
            </a:pathLst>
          </a:custGeom>
          <a:blipFill>
            <a:blip r:embed="rId3"/>
            <a:stretch>
              <a:fillRect/>
            </a:stretch>
          </a:blipFill>
        </p:spPr>
        <p:txBody>
          <a:bodyPr/>
          <a:lstStyle/>
          <a:p>
            <a:endParaRPr lang="en-GB"/>
          </a:p>
        </p:txBody>
      </p:sp>
      <p:sp>
        <p:nvSpPr>
          <p:cNvPr id="3" name="Freeform 3"/>
          <p:cNvSpPr/>
          <p:nvPr/>
        </p:nvSpPr>
        <p:spPr>
          <a:xfrm>
            <a:off x="9220262" y="-414479"/>
            <a:ext cx="9159323" cy="8568469"/>
          </a:xfrm>
          <a:custGeom>
            <a:avLst/>
            <a:gdLst/>
            <a:ahLst/>
            <a:cxnLst/>
            <a:rect l="l" t="t" r="r" b="b"/>
            <a:pathLst>
              <a:path w="9159323" h="8568469">
                <a:moveTo>
                  <a:pt x="0" y="0"/>
                </a:moveTo>
                <a:lnTo>
                  <a:pt x="9159323" y="0"/>
                </a:lnTo>
                <a:lnTo>
                  <a:pt x="9159323" y="8568470"/>
                </a:lnTo>
                <a:lnTo>
                  <a:pt x="0" y="8568470"/>
                </a:lnTo>
                <a:lnTo>
                  <a:pt x="0" y="0"/>
                </a:lnTo>
                <a:close/>
              </a:path>
            </a:pathLst>
          </a:custGeom>
          <a:blipFill>
            <a:blip r:embed="rId4"/>
            <a:stretch>
              <a:fillRect l="-31715" b="-5598"/>
            </a:stretch>
          </a:blipFill>
        </p:spPr>
        <p:txBody>
          <a:bodyPr/>
          <a:lstStyle/>
          <a:p>
            <a:endParaRPr lang="en-GB"/>
          </a:p>
        </p:txBody>
      </p:sp>
      <p:sp>
        <p:nvSpPr>
          <p:cNvPr id="4" name="Freeform 4"/>
          <p:cNvSpPr/>
          <p:nvPr/>
        </p:nvSpPr>
        <p:spPr>
          <a:xfrm>
            <a:off x="8669348" y="5097780"/>
            <a:ext cx="10003046" cy="7502284"/>
          </a:xfrm>
          <a:custGeom>
            <a:avLst/>
            <a:gdLst/>
            <a:ahLst/>
            <a:cxnLst/>
            <a:rect l="l" t="t" r="r" b="b"/>
            <a:pathLst>
              <a:path w="10003046" h="7502284">
                <a:moveTo>
                  <a:pt x="0" y="0"/>
                </a:moveTo>
                <a:lnTo>
                  <a:pt x="10003046" y="0"/>
                </a:lnTo>
                <a:lnTo>
                  <a:pt x="10003046" y="7502284"/>
                </a:lnTo>
                <a:lnTo>
                  <a:pt x="0" y="7502284"/>
                </a:lnTo>
                <a:lnTo>
                  <a:pt x="0" y="0"/>
                </a:lnTo>
                <a:close/>
              </a:path>
            </a:pathLst>
          </a:custGeom>
          <a:blipFill>
            <a:blip r:embed="rId5"/>
            <a:stretch>
              <a:fillRect/>
            </a:stretch>
          </a:blipFill>
        </p:spPr>
        <p:txBody>
          <a:bodyPr/>
          <a:lstStyle/>
          <a:p>
            <a:endParaRPr lang="en-GB"/>
          </a:p>
        </p:txBody>
      </p:sp>
      <p:sp>
        <p:nvSpPr>
          <p:cNvPr id="5" name="Freeform 5"/>
          <p:cNvSpPr/>
          <p:nvPr/>
        </p:nvSpPr>
        <p:spPr>
          <a:xfrm>
            <a:off x="-141090" y="5146572"/>
            <a:ext cx="9295304" cy="5694650"/>
          </a:xfrm>
          <a:custGeom>
            <a:avLst/>
            <a:gdLst/>
            <a:ahLst/>
            <a:cxnLst/>
            <a:rect l="l" t="t" r="r" b="b"/>
            <a:pathLst>
              <a:path w="9295304" h="5694650">
                <a:moveTo>
                  <a:pt x="0" y="0"/>
                </a:moveTo>
                <a:lnTo>
                  <a:pt x="9295304" y="0"/>
                </a:lnTo>
                <a:lnTo>
                  <a:pt x="9295304" y="5694650"/>
                </a:lnTo>
                <a:lnTo>
                  <a:pt x="0" y="5694650"/>
                </a:lnTo>
                <a:lnTo>
                  <a:pt x="0" y="0"/>
                </a:lnTo>
                <a:close/>
              </a:path>
            </a:pathLst>
          </a:custGeom>
          <a:blipFill>
            <a:blip r:embed="rId6"/>
            <a:stretch>
              <a:fillRect l="-4336" t="-17509" r="-3277" b="-14233"/>
            </a:stretch>
          </a:blipFill>
        </p:spPr>
        <p:txBody>
          <a:bodyPr/>
          <a:lstStyle/>
          <a:p>
            <a:endParaRPr lang="en-GB"/>
          </a:p>
        </p:txBody>
      </p:sp>
      <p:sp>
        <p:nvSpPr>
          <p:cNvPr id="6" name="Freeform 6"/>
          <p:cNvSpPr/>
          <p:nvPr/>
        </p:nvSpPr>
        <p:spPr>
          <a:xfrm>
            <a:off x="0" y="5097780"/>
            <a:ext cx="18288000" cy="91440"/>
          </a:xfrm>
          <a:custGeom>
            <a:avLst/>
            <a:gdLst/>
            <a:ahLst/>
            <a:cxnLst/>
            <a:rect l="l" t="t" r="r" b="b"/>
            <a:pathLst>
              <a:path w="18288000" h="91440">
                <a:moveTo>
                  <a:pt x="0" y="0"/>
                </a:moveTo>
                <a:lnTo>
                  <a:pt x="18288000" y="0"/>
                </a:lnTo>
                <a:lnTo>
                  <a:pt x="18288000" y="91440"/>
                </a:lnTo>
                <a:lnTo>
                  <a:pt x="0" y="914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5400000">
            <a:off x="4007930" y="5117782"/>
            <a:ext cx="10287000" cy="51435"/>
          </a:xfrm>
          <a:custGeom>
            <a:avLst/>
            <a:gdLst/>
            <a:ahLst/>
            <a:cxnLst/>
            <a:rect l="l" t="t" r="r" b="b"/>
            <a:pathLst>
              <a:path w="10287000" h="51435">
                <a:moveTo>
                  <a:pt x="0" y="0"/>
                </a:moveTo>
                <a:lnTo>
                  <a:pt x="10287000" y="0"/>
                </a:lnTo>
                <a:lnTo>
                  <a:pt x="10287000" y="51436"/>
                </a:lnTo>
                <a:lnTo>
                  <a:pt x="0" y="51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8" name="Group 8"/>
          <p:cNvGrpSpPr>
            <a:grpSpLocks noChangeAspect="1"/>
          </p:cNvGrpSpPr>
          <p:nvPr/>
        </p:nvGrpSpPr>
        <p:grpSpPr>
          <a:xfrm>
            <a:off x="16264815" y="91614"/>
            <a:ext cx="1864607" cy="1864599"/>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38888" r="-38888"/>
              </a:stretch>
            </a:blipFill>
          </p:spPr>
          <p:txBody>
            <a:bodyPr/>
            <a:lstStyle/>
            <a:p>
              <a:endParaRPr lang="en-GB"/>
            </a:p>
          </p:txBody>
        </p:sp>
      </p:grpSp>
      <p:grpSp>
        <p:nvGrpSpPr>
          <p:cNvPr id="10" name="Group 10"/>
          <p:cNvGrpSpPr>
            <a:grpSpLocks noChangeAspect="1"/>
          </p:cNvGrpSpPr>
          <p:nvPr/>
        </p:nvGrpSpPr>
        <p:grpSpPr>
          <a:xfrm>
            <a:off x="12170705" y="91614"/>
            <a:ext cx="1864607" cy="1864599"/>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41833" r="-37501"/>
              </a:stretch>
            </a:blipFill>
          </p:spPr>
          <p:txBody>
            <a:bodyPr/>
            <a:lstStyle/>
            <a:p>
              <a:endParaRPr lang="en-GB"/>
            </a:p>
          </p:txBody>
        </p:sp>
      </p:grpSp>
      <p:grpSp>
        <p:nvGrpSpPr>
          <p:cNvPr id="12" name="Group 12"/>
          <p:cNvGrpSpPr>
            <a:grpSpLocks noChangeAspect="1"/>
          </p:cNvGrpSpPr>
          <p:nvPr/>
        </p:nvGrpSpPr>
        <p:grpSpPr>
          <a:xfrm>
            <a:off x="14195080" y="101187"/>
            <a:ext cx="1864607" cy="1864599"/>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t="-1567" b="-1567"/>
              </a:stretch>
            </a:blipFill>
          </p:spPr>
          <p:txBody>
            <a:bodyPr/>
            <a:lstStyle/>
            <a:p>
              <a:endParaRPr lang="en-GB"/>
            </a:p>
          </p:txBody>
        </p:sp>
      </p:grpSp>
      <p:grpSp>
        <p:nvGrpSpPr>
          <p:cNvPr id="14" name="Group 14"/>
          <p:cNvGrpSpPr>
            <a:grpSpLocks noChangeAspect="1"/>
          </p:cNvGrpSpPr>
          <p:nvPr/>
        </p:nvGrpSpPr>
        <p:grpSpPr>
          <a:xfrm>
            <a:off x="9889520" y="101187"/>
            <a:ext cx="2071062" cy="2071054"/>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a:stretch>
            </a:blipFill>
          </p:spPr>
          <p:txBody>
            <a:bodyPr/>
            <a:lstStyle/>
            <a:p>
              <a:endParaRPr lang="en-GB"/>
            </a:p>
          </p:txBody>
        </p:sp>
      </p:grpSp>
      <p:sp>
        <p:nvSpPr>
          <p:cNvPr id="16" name="TextBox 16"/>
          <p:cNvSpPr txBox="1"/>
          <p:nvPr/>
        </p:nvSpPr>
        <p:spPr>
          <a:xfrm>
            <a:off x="3825263" y="5686735"/>
            <a:ext cx="4983149" cy="525785"/>
          </a:xfrm>
          <a:prstGeom prst="rect">
            <a:avLst/>
          </a:prstGeom>
        </p:spPr>
        <p:txBody>
          <a:bodyPr lIns="0" tIns="0" rIns="0" bIns="0" rtlCol="0" anchor="t">
            <a:spAutoFit/>
          </a:bodyPr>
          <a:lstStyle/>
          <a:p>
            <a:pPr algn="l">
              <a:lnSpc>
                <a:spcPts val="4147"/>
              </a:lnSpc>
            </a:pPr>
            <a:r>
              <a:rPr lang="en-US" sz="2962" dirty="0">
                <a:solidFill>
                  <a:srgbClr val="FFFFFF"/>
                </a:solidFill>
                <a:highlight>
                  <a:srgbClr val="008080"/>
                </a:highlight>
                <a:latin typeface="Adelle 2"/>
                <a:ea typeface="Adelle 2"/>
                <a:cs typeface="Adelle 2"/>
                <a:sym typeface="Adelle 2"/>
              </a:rPr>
              <a:t>Marine Futures Internships</a:t>
            </a:r>
          </a:p>
        </p:txBody>
      </p:sp>
      <p:sp>
        <p:nvSpPr>
          <p:cNvPr id="17" name="Freeform 17"/>
          <p:cNvSpPr/>
          <p:nvPr/>
        </p:nvSpPr>
        <p:spPr>
          <a:xfrm>
            <a:off x="8464461" y="4091940"/>
            <a:ext cx="2103120" cy="2103120"/>
          </a:xfrm>
          <a:custGeom>
            <a:avLst/>
            <a:gdLst/>
            <a:ahLst/>
            <a:cxnLst/>
            <a:rect l="l" t="t" r="r" b="b"/>
            <a:pathLst>
              <a:path w="2103120" h="2103120">
                <a:moveTo>
                  <a:pt x="0" y="0"/>
                </a:moveTo>
                <a:lnTo>
                  <a:pt x="2103120" y="0"/>
                </a:lnTo>
                <a:lnTo>
                  <a:pt x="2103120" y="2103120"/>
                </a:lnTo>
                <a:lnTo>
                  <a:pt x="0" y="21031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extLst>
      <p:ext uri="{BB962C8B-B14F-4D97-AF65-F5344CB8AC3E}">
        <p14:creationId xmlns:p14="http://schemas.microsoft.com/office/powerpoint/2010/main" val="830258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597515" y="5117782"/>
            <a:ext cx="10287000" cy="51435"/>
          </a:xfrm>
          <a:custGeom>
            <a:avLst/>
            <a:gdLst/>
            <a:ahLst/>
            <a:cxnLst/>
            <a:rect l="l" t="t" r="r" b="b"/>
            <a:pathLst>
              <a:path w="10287000" h="51435">
                <a:moveTo>
                  <a:pt x="0" y="0"/>
                </a:moveTo>
                <a:lnTo>
                  <a:pt x="10287000" y="0"/>
                </a:lnTo>
                <a:lnTo>
                  <a:pt x="10287000" y="51436"/>
                </a:lnTo>
                <a:lnTo>
                  <a:pt x="0" y="51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7761017" y="5505556"/>
            <a:ext cx="10676287" cy="6521577"/>
          </a:xfrm>
          <a:custGeom>
            <a:avLst/>
            <a:gdLst/>
            <a:ahLst/>
            <a:cxnLst/>
            <a:rect l="l" t="t" r="r" b="b"/>
            <a:pathLst>
              <a:path w="10676287" h="6521577">
                <a:moveTo>
                  <a:pt x="0" y="0"/>
                </a:moveTo>
                <a:lnTo>
                  <a:pt x="10676287" y="0"/>
                </a:lnTo>
                <a:lnTo>
                  <a:pt x="10676287" y="6521576"/>
                </a:lnTo>
                <a:lnTo>
                  <a:pt x="0" y="6521576"/>
                </a:lnTo>
                <a:lnTo>
                  <a:pt x="0" y="0"/>
                </a:lnTo>
                <a:close/>
              </a:path>
            </a:pathLst>
          </a:custGeom>
          <a:blipFill>
            <a:blip r:embed="rId5"/>
            <a:stretch>
              <a:fillRect t="-22780"/>
            </a:stretch>
          </a:blipFill>
        </p:spPr>
        <p:txBody>
          <a:bodyPr/>
          <a:lstStyle/>
          <a:p>
            <a:endParaRPr lang="en-GB"/>
          </a:p>
        </p:txBody>
      </p:sp>
      <p:sp>
        <p:nvSpPr>
          <p:cNvPr id="4" name="Freeform 4"/>
          <p:cNvSpPr/>
          <p:nvPr/>
        </p:nvSpPr>
        <p:spPr>
          <a:xfrm rot="-5400000">
            <a:off x="-1382983" y="5097780"/>
            <a:ext cx="18288000" cy="91440"/>
          </a:xfrm>
          <a:custGeom>
            <a:avLst/>
            <a:gdLst/>
            <a:ahLst/>
            <a:cxnLst/>
            <a:rect l="l" t="t" r="r" b="b"/>
            <a:pathLst>
              <a:path w="18288000" h="91440">
                <a:moveTo>
                  <a:pt x="0" y="0"/>
                </a:moveTo>
                <a:lnTo>
                  <a:pt x="18288000" y="0"/>
                </a:lnTo>
                <a:lnTo>
                  <a:pt x="18288000" y="91440"/>
                </a:lnTo>
                <a:lnTo>
                  <a:pt x="0" y="91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7715297" y="4385416"/>
            <a:ext cx="18288000" cy="91440"/>
          </a:xfrm>
          <a:custGeom>
            <a:avLst/>
            <a:gdLst/>
            <a:ahLst/>
            <a:cxnLst/>
            <a:rect l="l" t="t" r="r" b="b"/>
            <a:pathLst>
              <a:path w="18288000" h="91440">
                <a:moveTo>
                  <a:pt x="0" y="0"/>
                </a:moveTo>
                <a:lnTo>
                  <a:pt x="18288000" y="0"/>
                </a:lnTo>
                <a:lnTo>
                  <a:pt x="18288000" y="91440"/>
                </a:lnTo>
                <a:lnTo>
                  <a:pt x="0" y="91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6" name="Group 6"/>
          <p:cNvGrpSpPr>
            <a:grpSpLocks noChangeAspect="1"/>
          </p:cNvGrpSpPr>
          <p:nvPr/>
        </p:nvGrpSpPr>
        <p:grpSpPr>
          <a:xfrm>
            <a:off x="-597671" y="4331469"/>
            <a:ext cx="8404408" cy="6309470"/>
            <a:chOff x="0" y="0"/>
            <a:chExt cx="8916670" cy="6694043"/>
          </a:xfrm>
        </p:grpSpPr>
        <p:sp>
          <p:nvSpPr>
            <p:cNvPr id="7" name="Freeform 7"/>
            <p:cNvSpPr/>
            <p:nvPr/>
          </p:nvSpPr>
          <p:spPr>
            <a:xfrm>
              <a:off x="6350" y="6350"/>
              <a:ext cx="8903970" cy="6681343"/>
            </a:xfrm>
            <a:custGeom>
              <a:avLst/>
              <a:gdLst/>
              <a:ahLst/>
              <a:cxnLst/>
              <a:rect l="l" t="t" r="r" b="b"/>
              <a:pathLst>
                <a:path w="8903970" h="6681343">
                  <a:moveTo>
                    <a:pt x="8903970" y="6681343"/>
                  </a:moveTo>
                  <a:lnTo>
                    <a:pt x="0" y="6681343"/>
                  </a:lnTo>
                  <a:lnTo>
                    <a:pt x="0" y="0"/>
                  </a:lnTo>
                  <a:lnTo>
                    <a:pt x="8903970" y="0"/>
                  </a:lnTo>
                  <a:lnTo>
                    <a:pt x="8903970" y="6681343"/>
                  </a:lnTo>
                  <a:close/>
                  <a:moveTo>
                    <a:pt x="19050" y="6662293"/>
                  </a:moveTo>
                  <a:lnTo>
                    <a:pt x="8884920" y="6662293"/>
                  </a:lnTo>
                  <a:lnTo>
                    <a:pt x="8884920" y="19050"/>
                  </a:lnTo>
                  <a:lnTo>
                    <a:pt x="19050" y="19050"/>
                  </a:lnTo>
                  <a:lnTo>
                    <a:pt x="19050" y="6662293"/>
                  </a:lnTo>
                  <a:close/>
                </a:path>
              </a:pathLst>
            </a:custGeom>
            <a:solidFill>
              <a:srgbClr val="FFFFFF"/>
            </a:solidFill>
          </p:spPr>
          <p:txBody>
            <a:bodyPr/>
            <a:lstStyle/>
            <a:p>
              <a:endParaRPr lang="en-GB"/>
            </a:p>
          </p:txBody>
        </p:sp>
        <p:sp>
          <p:nvSpPr>
            <p:cNvPr id="8" name="Freeform 8"/>
            <p:cNvSpPr/>
            <p:nvPr/>
          </p:nvSpPr>
          <p:spPr>
            <a:xfrm>
              <a:off x="155575" y="155575"/>
              <a:ext cx="8605520" cy="6382893"/>
            </a:xfrm>
            <a:custGeom>
              <a:avLst/>
              <a:gdLst/>
              <a:ahLst/>
              <a:cxnLst/>
              <a:rect l="l" t="t" r="r" b="b"/>
              <a:pathLst>
                <a:path w="8605520" h="6382893">
                  <a:moveTo>
                    <a:pt x="0" y="0"/>
                  </a:moveTo>
                  <a:lnTo>
                    <a:pt x="8605520" y="0"/>
                  </a:lnTo>
                  <a:lnTo>
                    <a:pt x="8605520" y="6382893"/>
                  </a:lnTo>
                  <a:lnTo>
                    <a:pt x="0" y="6382893"/>
                  </a:lnTo>
                  <a:close/>
                </a:path>
              </a:pathLst>
            </a:custGeom>
            <a:blipFill>
              <a:blip r:embed="rId6"/>
              <a:stretch>
                <a:fillRect t="-558" b="-558"/>
              </a:stretch>
            </a:blipFill>
          </p:spPr>
          <p:txBody>
            <a:bodyPr/>
            <a:lstStyle/>
            <a:p>
              <a:endParaRPr lang="en-GB"/>
            </a:p>
          </p:txBody>
        </p:sp>
      </p:grpSp>
      <p:sp>
        <p:nvSpPr>
          <p:cNvPr id="9" name="TextBox 9"/>
          <p:cNvSpPr txBox="1"/>
          <p:nvPr/>
        </p:nvSpPr>
        <p:spPr>
          <a:xfrm>
            <a:off x="590518" y="933450"/>
            <a:ext cx="6644261" cy="2808461"/>
          </a:xfrm>
          <a:prstGeom prst="rect">
            <a:avLst/>
          </a:prstGeom>
        </p:spPr>
        <p:txBody>
          <a:bodyPr lIns="0" tIns="0" rIns="0" bIns="0" rtlCol="0" anchor="t">
            <a:spAutoFit/>
          </a:bodyPr>
          <a:lstStyle/>
          <a:p>
            <a:pPr algn="l">
              <a:lnSpc>
                <a:spcPts val="7256"/>
              </a:lnSpc>
            </a:pPr>
            <a:r>
              <a:rPr lang="en-US" sz="5183" dirty="0">
                <a:solidFill>
                  <a:srgbClr val="FFFFFF"/>
                </a:solidFill>
                <a:highlight>
                  <a:srgbClr val="008080"/>
                </a:highlight>
                <a:latin typeface="Adelle 2"/>
                <a:ea typeface="Adelle 2"/>
                <a:cs typeface="Adelle 2"/>
                <a:sym typeface="Adelle 2"/>
              </a:rPr>
              <a:t>Restoration efforts and increased understanding</a:t>
            </a:r>
          </a:p>
        </p:txBody>
      </p:sp>
      <p:sp>
        <p:nvSpPr>
          <p:cNvPr id="10" name="TextBox 10"/>
          <p:cNvSpPr txBox="1"/>
          <p:nvPr/>
        </p:nvSpPr>
        <p:spPr>
          <a:xfrm>
            <a:off x="330555" y="9593612"/>
            <a:ext cx="7436177" cy="488770"/>
          </a:xfrm>
          <a:prstGeom prst="rect">
            <a:avLst/>
          </a:prstGeom>
        </p:spPr>
        <p:txBody>
          <a:bodyPr lIns="0" tIns="0" rIns="0" bIns="0" rtlCol="0" anchor="t">
            <a:spAutoFit/>
          </a:bodyPr>
          <a:lstStyle/>
          <a:p>
            <a:pPr algn="l">
              <a:lnSpc>
                <a:spcPts val="4034"/>
              </a:lnSpc>
            </a:pPr>
            <a:r>
              <a:rPr lang="en-US" sz="2882" dirty="0">
                <a:solidFill>
                  <a:srgbClr val="000000"/>
                </a:solidFill>
                <a:highlight>
                  <a:srgbClr val="C0C0C0"/>
                </a:highlight>
                <a:latin typeface="Univers 55"/>
                <a:ea typeface="Univers 55"/>
                <a:cs typeface="Univers 55"/>
                <a:sym typeface="Univers 55"/>
              </a:rPr>
              <a:t>Volunteers helping with seed collection </a:t>
            </a:r>
          </a:p>
        </p:txBody>
      </p:sp>
      <p:sp>
        <p:nvSpPr>
          <p:cNvPr id="11" name="Freeform 11"/>
          <p:cNvSpPr/>
          <p:nvPr/>
        </p:nvSpPr>
        <p:spPr>
          <a:xfrm>
            <a:off x="7806737" y="-2496221"/>
            <a:ext cx="12344400" cy="7884302"/>
          </a:xfrm>
          <a:custGeom>
            <a:avLst/>
            <a:gdLst/>
            <a:ahLst/>
            <a:cxnLst/>
            <a:rect l="l" t="t" r="r" b="b"/>
            <a:pathLst>
              <a:path w="12344400" h="7884302">
                <a:moveTo>
                  <a:pt x="0" y="0"/>
                </a:moveTo>
                <a:lnTo>
                  <a:pt x="12344400" y="0"/>
                </a:lnTo>
                <a:lnTo>
                  <a:pt x="12344400" y="7884302"/>
                </a:lnTo>
                <a:lnTo>
                  <a:pt x="0" y="7884302"/>
                </a:lnTo>
                <a:lnTo>
                  <a:pt x="0" y="0"/>
                </a:lnTo>
                <a:close/>
              </a:path>
            </a:pathLst>
          </a:custGeom>
          <a:blipFill>
            <a:blip r:embed="rId7"/>
            <a:stretch>
              <a:fillRect b="-4379"/>
            </a:stretch>
          </a:blipFill>
        </p:spPr>
        <p:txBody>
          <a:bodyPr/>
          <a:lstStyle/>
          <a:p>
            <a:endParaRPr lang="en-GB"/>
          </a:p>
        </p:txBody>
      </p:sp>
      <p:sp>
        <p:nvSpPr>
          <p:cNvPr id="12" name="Freeform 12"/>
          <p:cNvSpPr/>
          <p:nvPr/>
        </p:nvSpPr>
        <p:spPr>
          <a:xfrm>
            <a:off x="6730349" y="4331469"/>
            <a:ext cx="2021330" cy="2021330"/>
          </a:xfrm>
          <a:custGeom>
            <a:avLst/>
            <a:gdLst/>
            <a:ahLst/>
            <a:cxnLst/>
            <a:rect l="l" t="t" r="r" b="b"/>
            <a:pathLst>
              <a:path w="2021330" h="2021330">
                <a:moveTo>
                  <a:pt x="0" y="0"/>
                </a:moveTo>
                <a:lnTo>
                  <a:pt x="2021331" y="0"/>
                </a:lnTo>
                <a:lnTo>
                  <a:pt x="2021331" y="2021330"/>
                </a:lnTo>
                <a:lnTo>
                  <a:pt x="0" y="20213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p:cNvSpPr/>
          <p:nvPr/>
        </p:nvSpPr>
        <p:spPr>
          <a:xfrm>
            <a:off x="15544629" y="2858873"/>
            <a:ext cx="2629335" cy="2483261"/>
          </a:xfrm>
          <a:custGeom>
            <a:avLst/>
            <a:gdLst/>
            <a:ahLst/>
            <a:cxnLst/>
            <a:rect l="l" t="t" r="r" b="b"/>
            <a:pathLst>
              <a:path w="2629335" h="2483261">
                <a:moveTo>
                  <a:pt x="0" y="0"/>
                </a:moveTo>
                <a:lnTo>
                  <a:pt x="2629336" y="0"/>
                </a:lnTo>
                <a:lnTo>
                  <a:pt x="2629336" y="2483261"/>
                </a:lnTo>
                <a:lnTo>
                  <a:pt x="0" y="2483261"/>
                </a:lnTo>
                <a:lnTo>
                  <a:pt x="0" y="0"/>
                </a:lnTo>
                <a:close/>
              </a:path>
            </a:pathLst>
          </a:custGeom>
          <a:blipFill>
            <a:blip r:embed="rId10"/>
            <a:stretch>
              <a:fillRect/>
            </a:stretch>
          </a:blipFill>
        </p:spPr>
        <p:txBody>
          <a:bodyPr/>
          <a:lstStyle/>
          <a:p>
            <a:endParaRPr lang="en-GB"/>
          </a:p>
        </p:txBody>
      </p:sp>
    </p:spTree>
    <p:extLst>
      <p:ext uri="{BB962C8B-B14F-4D97-AF65-F5344CB8AC3E}">
        <p14:creationId xmlns:p14="http://schemas.microsoft.com/office/powerpoint/2010/main" val="360868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760159">
            <a:off x="15450806" y="4013591"/>
            <a:ext cx="8260609" cy="4986404"/>
          </a:xfrm>
          <a:custGeom>
            <a:avLst/>
            <a:gdLst/>
            <a:ahLst/>
            <a:cxnLst/>
            <a:rect l="l" t="t" r="r" b="b"/>
            <a:pathLst>
              <a:path w="8260609" h="4986404">
                <a:moveTo>
                  <a:pt x="0" y="0"/>
                </a:moveTo>
                <a:lnTo>
                  <a:pt x="8260609" y="0"/>
                </a:lnTo>
                <a:lnTo>
                  <a:pt x="8260609" y="4986404"/>
                </a:lnTo>
                <a:lnTo>
                  <a:pt x="0" y="49864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662593">
            <a:off x="813085" y="1938487"/>
            <a:ext cx="9796129" cy="5913299"/>
          </a:xfrm>
          <a:custGeom>
            <a:avLst/>
            <a:gdLst/>
            <a:ahLst/>
            <a:cxnLst/>
            <a:rect l="l" t="t" r="r" b="b"/>
            <a:pathLst>
              <a:path w="9796129" h="5913299">
                <a:moveTo>
                  <a:pt x="0" y="0"/>
                </a:moveTo>
                <a:lnTo>
                  <a:pt x="9796128" y="0"/>
                </a:lnTo>
                <a:lnTo>
                  <a:pt x="9796128" y="5913300"/>
                </a:lnTo>
                <a:lnTo>
                  <a:pt x="0" y="5913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7058644" y="6637513"/>
            <a:ext cx="3278224" cy="4370966"/>
          </a:xfrm>
          <a:custGeom>
            <a:avLst/>
            <a:gdLst/>
            <a:ahLst/>
            <a:cxnLst/>
            <a:rect l="l" t="t" r="r" b="b"/>
            <a:pathLst>
              <a:path w="3278224" h="4370966">
                <a:moveTo>
                  <a:pt x="0" y="0"/>
                </a:moveTo>
                <a:lnTo>
                  <a:pt x="3278225" y="0"/>
                </a:lnTo>
                <a:lnTo>
                  <a:pt x="3278225" y="4370966"/>
                </a:lnTo>
                <a:lnTo>
                  <a:pt x="0" y="4370966"/>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4163995" y="602814"/>
            <a:ext cx="1422576" cy="1224357"/>
          </a:xfrm>
          <a:prstGeom prst="rect">
            <a:avLst/>
          </a:prstGeom>
        </p:spPr>
        <p:txBody>
          <a:bodyPr lIns="0" tIns="0" rIns="0" bIns="0" rtlCol="0" anchor="t">
            <a:spAutoFit/>
          </a:bodyPr>
          <a:lstStyle/>
          <a:p>
            <a:pPr algn="ctr">
              <a:lnSpc>
                <a:spcPts val="10068"/>
              </a:lnSpc>
              <a:spcBef>
                <a:spcPct val="0"/>
              </a:spcBef>
            </a:pPr>
            <a:r>
              <a:rPr lang="en-US" sz="7191" spc="35">
                <a:solidFill>
                  <a:srgbClr val="008C99"/>
                </a:solidFill>
                <a:latin typeface="Adelle 1"/>
                <a:ea typeface="Adelle 1"/>
                <a:cs typeface="Adelle 1"/>
                <a:sym typeface="Adelle 1"/>
              </a:rPr>
              <a:t>71</a:t>
            </a:r>
          </a:p>
        </p:txBody>
      </p:sp>
      <p:sp>
        <p:nvSpPr>
          <p:cNvPr id="6" name="TextBox 6"/>
          <p:cNvSpPr txBox="1"/>
          <p:nvPr/>
        </p:nvSpPr>
        <p:spPr>
          <a:xfrm>
            <a:off x="13656119" y="1762482"/>
            <a:ext cx="2096968" cy="1164811"/>
          </a:xfrm>
          <a:prstGeom prst="rect">
            <a:avLst/>
          </a:prstGeom>
        </p:spPr>
        <p:txBody>
          <a:bodyPr lIns="0" tIns="0" rIns="0" bIns="0" rtlCol="0" anchor="t">
            <a:spAutoFit/>
          </a:bodyPr>
          <a:lstStyle/>
          <a:p>
            <a:pPr algn="ctr">
              <a:lnSpc>
                <a:spcPts val="2255"/>
              </a:lnSpc>
            </a:pPr>
            <a:r>
              <a:rPr lang="en-US" sz="2255">
                <a:solidFill>
                  <a:srgbClr val="000000"/>
                </a:solidFill>
                <a:latin typeface="Adelle 2"/>
                <a:ea typeface="Adelle 2"/>
                <a:cs typeface="Adelle 2"/>
                <a:sym typeface="Adelle 2"/>
              </a:rPr>
              <a:t>wishes to stop plastic and litter entering the sea</a:t>
            </a:r>
          </a:p>
        </p:txBody>
      </p:sp>
      <p:sp>
        <p:nvSpPr>
          <p:cNvPr id="7" name="TextBox 7"/>
          <p:cNvSpPr txBox="1"/>
          <p:nvPr/>
        </p:nvSpPr>
        <p:spPr>
          <a:xfrm>
            <a:off x="10652917" y="7125602"/>
            <a:ext cx="2405286" cy="1698789"/>
          </a:xfrm>
          <a:prstGeom prst="rect">
            <a:avLst/>
          </a:prstGeom>
        </p:spPr>
        <p:txBody>
          <a:bodyPr lIns="0" tIns="0" rIns="0" bIns="0" rtlCol="0" anchor="t">
            <a:spAutoFit/>
          </a:bodyPr>
          <a:lstStyle/>
          <a:p>
            <a:pPr algn="ctr">
              <a:lnSpc>
                <a:spcPts val="13919"/>
              </a:lnSpc>
              <a:spcBef>
                <a:spcPct val="0"/>
              </a:spcBef>
            </a:pPr>
            <a:r>
              <a:rPr lang="en-US" sz="9942" spc="49">
                <a:solidFill>
                  <a:srgbClr val="008C99"/>
                </a:solidFill>
                <a:latin typeface="Adelle 1"/>
                <a:ea typeface="Adelle 1"/>
                <a:cs typeface="Adelle 1"/>
                <a:sym typeface="Adelle 1"/>
              </a:rPr>
              <a:t>79</a:t>
            </a:r>
          </a:p>
        </p:txBody>
      </p:sp>
      <p:sp>
        <p:nvSpPr>
          <p:cNvPr id="8" name="TextBox 8"/>
          <p:cNvSpPr txBox="1"/>
          <p:nvPr/>
        </p:nvSpPr>
        <p:spPr>
          <a:xfrm>
            <a:off x="16351535" y="5684825"/>
            <a:ext cx="1303751" cy="1025099"/>
          </a:xfrm>
          <a:prstGeom prst="rect">
            <a:avLst/>
          </a:prstGeom>
        </p:spPr>
        <p:txBody>
          <a:bodyPr lIns="0" tIns="0" rIns="0" bIns="0" rtlCol="0" anchor="t">
            <a:spAutoFit/>
          </a:bodyPr>
          <a:lstStyle/>
          <a:p>
            <a:pPr algn="ctr">
              <a:lnSpc>
                <a:spcPts val="8405"/>
              </a:lnSpc>
              <a:spcBef>
                <a:spcPct val="0"/>
              </a:spcBef>
            </a:pPr>
            <a:r>
              <a:rPr lang="en-US" sz="6003" spc="30">
                <a:solidFill>
                  <a:srgbClr val="008C99"/>
                </a:solidFill>
                <a:latin typeface="Adelle 1"/>
                <a:ea typeface="Adelle 1"/>
                <a:cs typeface="Adelle 1"/>
                <a:sym typeface="Adelle 1"/>
              </a:rPr>
              <a:t>100</a:t>
            </a:r>
          </a:p>
        </p:txBody>
      </p:sp>
      <p:sp>
        <p:nvSpPr>
          <p:cNvPr id="9" name="TextBox 9"/>
          <p:cNvSpPr txBox="1"/>
          <p:nvPr/>
        </p:nvSpPr>
        <p:spPr>
          <a:xfrm>
            <a:off x="15893628" y="6667975"/>
            <a:ext cx="2219565" cy="648127"/>
          </a:xfrm>
          <a:prstGeom prst="rect">
            <a:avLst/>
          </a:prstGeom>
        </p:spPr>
        <p:txBody>
          <a:bodyPr lIns="0" tIns="0" rIns="0" bIns="0" rtlCol="0" anchor="t">
            <a:spAutoFit/>
          </a:bodyPr>
          <a:lstStyle/>
          <a:p>
            <a:pPr algn="ctr">
              <a:lnSpc>
                <a:spcPts val="1688"/>
              </a:lnSpc>
            </a:pPr>
            <a:r>
              <a:rPr lang="en-US" sz="1688">
                <a:solidFill>
                  <a:srgbClr val="000000"/>
                </a:solidFill>
                <a:latin typeface="Adelle 2"/>
                <a:ea typeface="Adelle 2"/>
                <a:cs typeface="Adelle 2"/>
                <a:sym typeface="Adelle 2"/>
              </a:rPr>
              <a:t>wishes for a cleaner Irish Sea and less pollution</a:t>
            </a:r>
          </a:p>
        </p:txBody>
      </p:sp>
      <p:sp>
        <p:nvSpPr>
          <p:cNvPr id="10" name="TextBox 10"/>
          <p:cNvSpPr txBox="1"/>
          <p:nvPr/>
        </p:nvSpPr>
        <p:spPr>
          <a:xfrm>
            <a:off x="7707270" y="3796297"/>
            <a:ext cx="1581731" cy="1098840"/>
          </a:xfrm>
          <a:prstGeom prst="rect">
            <a:avLst/>
          </a:prstGeom>
        </p:spPr>
        <p:txBody>
          <a:bodyPr lIns="0" tIns="0" rIns="0" bIns="0" rtlCol="0" anchor="t">
            <a:spAutoFit/>
          </a:bodyPr>
          <a:lstStyle/>
          <a:p>
            <a:pPr algn="ctr">
              <a:lnSpc>
                <a:spcPts val="8997"/>
              </a:lnSpc>
              <a:spcBef>
                <a:spcPct val="0"/>
              </a:spcBef>
            </a:pPr>
            <a:r>
              <a:rPr lang="en-US" sz="6427" spc="32">
                <a:solidFill>
                  <a:srgbClr val="008C99"/>
                </a:solidFill>
                <a:latin typeface="Adelle 1"/>
                <a:ea typeface="Adelle 1"/>
                <a:cs typeface="Adelle 1"/>
                <a:sym typeface="Adelle 1"/>
              </a:rPr>
              <a:t>97</a:t>
            </a:r>
          </a:p>
        </p:txBody>
      </p:sp>
      <p:sp>
        <p:nvSpPr>
          <p:cNvPr id="11" name="TextBox 11"/>
          <p:cNvSpPr txBox="1"/>
          <p:nvPr/>
        </p:nvSpPr>
        <p:spPr>
          <a:xfrm>
            <a:off x="7202246" y="4892989"/>
            <a:ext cx="2505485" cy="1744524"/>
          </a:xfrm>
          <a:prstGeom prst="rect">
            <a:avLst/>
          </a:prstGeom>
        </p:spPr>
        <p:txBody>
          <a:bodyPr lIns="0" tIns="0" rIns="0" bIns="0" rtlCol="0" anchor="t">
            <a:spAutoFit/>
          </a:bodyPr>
          <a:lstStyle/>
          <a:p>
            <a:pPr algn="ctr">
              <a:lnSpc>
                <a:spcPts val="2263"/>
              </a:lnSpc>
            </a:pPr>
            <a:r>
              <a:rPr lang="en-US" sz="2263">
                <a:solidFill>
                  <a:srgbClr val="000000"/>
                </a:solidFill>
                <a:latin typeface="Adelle 2"/>
                <a:ea typeface="Adelle 2"/>
                <a:cs typeface="Adelle 2"/>
                <a:sym typeface="Adelle 2"/>
              </a:rPr>
              <a:t>wishes for better protection including MPAs, sustainable fishing and restoration</a:t>
            </a:r>
          </a:p>
        </p:txBody>
      </p:sp>
      <p:sp>
        <p:nvSpPr>
          <p:cNvPr id="12" name="Freeform 12"/>
          <p:cNvSpPr/>
          <p:nvPr/>
        </p:nvSpPr>
        <p:spPr>
          <a:xfrm rot="-426374">
            <a:off x="15406705" y="1455343"/>
            <a:ext cx="3193410" cy="3450425"/>
          </a:xfrm>
          <a:custGeom>
            <a:avLst/>
            <a:gdLst/>
            <a:ahLst/>
            <a:cxnLst/>
            <a:rect l="l" t="t" r="r" b="b"/>
            <a:pathLst>
              <a:path w="3193410" h="3450425">
                <a:moveTo>
                  <a:pt x="0" y="0"/>
                </a:moveTo>
                <a:lnTo>
                  <a:pt x="3193410" y="0"/>
                </a:lnTo>
                <a:lnTo>
                  <a:pt x="3193410" y="3450424"/>
                </a:lnTo>
                <a:lnTo>
                  <a:pt x="0" y="3450424"/>
                </a:lnTo>
                <a:lnTo>
                  <a:pt x="0" y="0"/>
                </a:lnTo>
                <a:close/>
              </a:path>
            </a:pathLst>
          </a:custGeom>
          <a:blipFill>
            <a:blip r:embed="rId6"/>
            <a:stretch>
              <a:fillRect/>
            </a:stretch>
          </a:blipFill>
        </p:spPr>
        <p:txBody>
          <a:bodyPr/>
          <a:lstStyle/>
          <a:p>
            <a:endParaRPr lang="en-GB"/>
          </a:p>
        </p:txBody>
      </p:sp>
      <p:sp>
        <p:nvSpPr>
          <p:cNvPr id="13" name="TextBox 13"/>
          <p:cNvSpPr txBox="1"/>
          <p:nvPr/>
        </p:nvSpPr>
        <p:spPr>
          <a:xfrm>
            <a:off x="10055001" y="8859617"/>
            <a:ext cx="3601118" cy="1079245"/>
          </a:xfrm>
          <a:prstGeom prst="rect">
            <a:avLst/>
          </a:prstGeom>
        </p:spPr>
        <p:txBody>
          <a:bodyPr lIns="0" tIns="0" rIns="0" bIns="0" rtlCol="0" anchor="t">
            <a:spAutoFit/>
          </a:bodyPr>
          <a:lstStyle/>
          <a:p>
            <a:pPr algn="ctr">
              <a:lnSpc>
                <a:spcPts val="2796"/>
              </a:lnSpc>
            </a:pPr>
            <a:r>
              <a:rPr lang="en-US" sz="2796">
                <a:solidFill>
                  <a:srgbClr val="000000"/>
                </a:solidFill>
                <a:latin typeface="Adelle 2"/>
                <a:ea typeface="Adelle 2"/>
                <a:cs typeface="Adelle 2"/>
                <a:sym typeface="Adelle 2"/>
              </a:rPr>
              <a:t>wishes for more wildlife and healthier ecosystems</a:t>
            </a:r>
          </a:p>
        </p:txBody>
      </p:sp>
      <p:sp>
        <p:nvSpPr>
          <p:cNvPr id="14" name="Freeform 14"/>
          <p:cNvSpPr/>
          <p:nvPr/>
        </p:nvSpPr>
        <p:spPr>
          <a:xfrm rot="-735341">
            <a:off x="9705306" y="4176184"/>
            <a:ext cx="2941437" cy="2545468"/>
          </a:xfrm>
          <a:custGeom>
            <a:avLst/>
            <a:gdLst/>
            <a:ahLst/>
            <a:cxnLst/>
            <a:rect l="l" t="t" r="r" b="b"/>
            <a:pathLst>
              <a:path w="2941437" h="2545468">
                <a:moveTo>
                  <a:pt x="0" y="0"/>
                </a:moveTo>
                <a:lnTo>
                  <a:pt x="2941437" y="0"/>
                </a:lnTo>
                <a:lnTo>
                  <a:pt x="2941437" y="2545468"/>
                </a:lnTo>
                <a:lnTo>
                  <a:pt x="0" y="2545468"/>
                </a:lnTo>
                <a:lnTo>
                  <a:pt x="0" y="0"/>
                </a:lnTo>
                <a:close/>
              </a:path>
            </a:pathLst>
          </a:custGeom>
          <a:blipFill>
            <a:blip r:embed="rId7"/>
            <a:stretch>
              <a:fillRect l="-8330" b="-8409"/>
            </a:stretch>
          </a:blipFill>
        </p:spPr>
        <p:txBody>
          <a:bodyPr/>
          <a:lstStyle/>
          <a:p>
            <a:endParaRPr lang="en-GB"/>
          </a:p>
        </p:txBody>
      </p:sp>
      <p:sp>
        <p:nvSpPr>
          <p:cNvPr id="15" name="Freeform 15"/>
          <p:cNvSpPr/>
          <p:nvPr/>
        </p:nvSpPr>
        <p:spPr>
          <a:xfrm>
            <a:off x="13201078" y="4280637"/>
            <a:ext cx="2887395" cy="3510666"/>
          </a:xfrm>
          <a:custGeom>
            <a:avLst/>
            <a:gdLst/>
            <a:ahLst/>
            <a:cxnLst/>
            <a:rect l="l" t="t" r="r" b="b"/>
            <a:pathLst>
              <a:path w="2887395" h="3510666">
                <a:moveTo>
                  <a:pt x="0" y="0"/>
                </a:moveTo>
                <a:lnTo>
                  <a:pt x="2887396" y="0"/>
                </a:lnTo>
                <a:lnTo>
                  <a:pt x="2887396" y="3510665"/>
                </a:lnTo>
                <a:lnTo>
                  <a:pt x="0" y="3510665"/>
                </a:lnTo>
                <a:lnTo>
                  <a:pt x="0" y="0"/>
                </a:lnTo>
                <a:close/>
              </a:path>
            </a:pathLst>
          </a:custGeom>
          <a:blipFill>
            <a:blip r:embed="rId8"/>
            <a:stretch>
              <a:fillRect l="-35879" t="-24851" r="-14288" b="-39825"/>
            </a:stretch>
          </a:blipFill>
        </p:spPr>
        <p:txBody>
          <a:bodyPr/>
          <a:lstStyle/>
          <a:p>
            <a:endParaRPr lang="en-GB"/>
          </a:p>
        </p:txBody>
      </p:sp>
      <p:sp>
        <p:nvSpPr>
          <p:cNvPr id="16" name="Freeform 16"/>
          <p:cNvSpPr/>
          <p:nvPr/>
        </p:nvSpPr>
        <p:spPr>
          <a:xfrm>
            <a:off x="13648713" y="6637513"/>
            <a:ext cx="3440688" cy="4587584"/>
          </a:xfrm>
          <a:custGeom>
            <a:avLst/>
            <a:gdLst/>
            <a:ahLst/>
            <a:cxnLst/>
            <a:rect l="l" t="t" r="r" b="b"/>
            <a:pathLst>
              <a:path w="3440688" h="4587584">
                <a:moveTo>
                  <a:pt x="0" y="0"/>
                </a:moveTo>
                <a:lnTo>
                  <a:pt x="3440688" y="0"/>
                </a:lnTo>
                <a:lnTo>
                  <a:pt x="3440688" y="4587585"/>
                </a:lnTo>
                <a:lnTo>
                  <a:pt x="0" y="4587585"/>
                </a:lnTo>
                <a:lnTo>
                  <a:pt x="0" y="0"/>
                </a:lnTo>
                <a:close/>
              </a:path>
            </a:pathLst>
          </a:custGeom>
          <a:blipFill>
            <a:blip r:embed="rId9"/>
            <a:stretch>
              <a:fillRect/>
            </a:stretch>
          </a:blipFill>
        </p:spPr>
        <p:txBody>
          <a:bodyPr/>
          <a:lstStyle/>
          <a:p>
            <a:endParaRPr lang="en-GB"/>
          </a:p>
        </p:txBody>
      </p:sp>
      <p:sp>
        <p:nvSpPr>
          <p:cNvPr id="17" name="Freeform 17"/>
          <p:cNvSpPr/>
          <p:nvPr/>
        </p:nvSpPr>
        <p:spPr>
          <a:xfrm>
            <a:off x="0" y="-106915"/>
            <a:ext cx="7058644" cy="10393915"/>
          </a:xfrm>
          <a:custGeom>
            <a:avLst/>
            <a:gdLst/>
            <a:ahLst/>
            <a:cxnLst/>
            <a:rect l="l" t="t" r="r" b="b"/>
            <a:pathLst>
              <a:path w="7058644" h="10393915">
                <a:moveTo>
                  <a:pt x="0" y="0"/>
                </a:moveTo>
                <a:lnTo>
                  <a:pt x="7058644" y="0"/>
                </a:lnTo>
                <a:lnTo>
                  <a:pt x="7058644" y="10393915"/>
                </a:lnTo>
                <a:lnTo>
                  <a:pt x="0" y="10393915"/>
                </a:lnTo>
                <a:lnTo>
                  <a:pt x="0" y="0"/>
                </a:lnTo>
                <a:close/>
              </a:path>
            </a:pathLst>
          </a:custGeom>
          <a:blipFill>
            <a:blip r:embed="rId10"/>
            <a:stretch>
              <a:fillRect/>
            </a:stretch>
          </a:blipFill>
        </p:spPr>
        <p:txBody>
          <a:bodyPr/>
          <a:lstStyle/>
          <a:p>
            <a:endParaRPr lang="en-GB"/>
          </a:p>
        </p:txBody>
      </p:sp>
      <p:sp>
        <p:nvSpPr>
          <p:cNvPr id="18" name="Freeform 18"/>
          <p:cNvSpPr/>
          <p:nvPr/>
        </p:nvSpPr>
        <p:spPr>
          <a:xfrm>
            <a:off x="166509" y="8214480"/>
            <a:ext cx="1724382" cy="1724382"/>
          </a:xfrm>
          <a:custGeom>
            <a:avLst/>
            <a:gdLst/>
            <a:ahLst/>
            <a:cxnLst/>
            <a:rect l="l" t="t" r="r" b="b"/>
            <a:pathLst>
              <a:path w="1724382" h="1724382">
                <a:moveTo>
                  <a:pt x="0" y="0"/>
                </a:moveTo>
                <a:lnTo>
                  <a:pt x="1724382" y="0"/>
                </a:lnTo>
                <a:lnTo>
                  <a:pt x="1724382" y="1724382"/>
                </a:lnTo>
                <a:lnTo>
                  <a:pt x="0" y="17243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9" name="TextBox 19"/>
          <p:cNvSpPr txBox="1"/>
          <p:nvPr/>
        </p:nvSpPr>
        <p:spPr>
          <a:xfrm>
            <a:off x="8894462" y="608040"/>
            <a:ext cx="2321079" cy="1717797"/>
          </a:xfrm>
          <a:prstGeom prst="rect">
            <a:avLst/>
          </a:prstGeom>
        </p:spPr>
        <p:txBody>
          <a:bodyPr lIns="0" tIns="0" rIns="0" bIns="0" rtlCol="0" anchor="t">
            <a:spAutoFit/>
          </a:bodyPr>
          <a:lstStyle/>
          <a:p>
            <a:pPr algn="l">
              <a:lnSpc>
                <a:spcPts val="14079"/>
              </a:lnSpc>
              <a:spcBef>
                <a:spcPct val="0"/>
              </a:spcBef>
            </a:pPr>
            <a:r>
              <a:rPr lang="en-US" sz="10056" spc="50">
                <a:solidFill>
                  <a:srgbClr val="F9A93A"/>
                </a:solidFill>
                <a:latin typeface="Adelle 1"/>
                <a:ea typeface="Adelle 1"/>
                <a:cs typeface="Adelle 1"/>
                <a:sym typeface="Adelle 1"/>
              </a:rPr>
              <a:t>415</a:t>
            </a:r>
          </a:p>
        </p:txBody>
      </p:sp>
      <p:sp>
        <p:nvSpPr>
          <p:cNvPr id="20" name="TextBox 20"/>
          <p:cNvSpPr txBox="1"/>
          <p:nvPr/>
        </p:nvSpPr>
        <p:spPr>
          <a:xfrm>
            <a:off x="7202246" y="2168553"/>
            <a:ext cx="5872394" cy="1105907"/>
          </a:xfrm>
          <a:prstGeom prst="rect">
            <a:avLst/>
          </a:prstGeom>
        </p:spPr>
        <p:txBody>
          <a:bodyPr lIns="0" tIns="0" rIns="0" bIns="0" rtlCol="0" anchor="t">
            <a:spAutoFit/>
          </a:bodyPr>
          <a:lstStyle/>
          <a:p>
            <a:pPr algn="ctr">
              <a:lnSpc>
                <a:spcPts val="2927"/>
              </a:lnSpc>
              <a:spcBef>
                <a:spcPct val="0"/>
              </a:spcBef>
            </a:pPr>
            <a:r>
              <a:rPr lang="en-US" sz="2927">
                <a:solidFill>
                  <a:srgbClr val="000000"/>
                </a:solidFill>
                <a:latin typeface="Adelle 2"/>
                <a:ea typeface="Adelle 2"/>
                <a:cs typeface="Adelle 2"/>
                <a:sym typeface="Adelle 2"/>
              </a:rPr>
              <a:t>people from around the Irish Sea added their hopes for the Irish Sea to the school of wish fish</a:t>
            </a:r>
          </a:p>
        </p:txBody>
      </p:sp>
      <p:sp>
        <p:nvSpPr>
          <p:cNvPr id="21" name="TextBox 21"/>
          <p:cNvSpPr txBox="1"/>
          <p:nvPr/>
        </p:nvSpPr>
        <p:spPr>
          <a:xfrm>
            <a:off x="7173382" y="427547"/>
            <a:ext cx="5710013" cy="556320"/>
          </a:xfrm>
          <a:prstGeom prst="rect">
            <a:avLst/>
          </a:prstGeom>
        </p:spPr>
        <p:txBody>
          <a:bodyPr lIns="0" tIns="0" rIns="0" bIns="0" rtlCol="0" anchor="t">
            <a:spAutoFit/>
          </a:bodyPr>
          <a:lstStyle/>
          <a:p>
            <a:pPr algn="ctr">
              <a:lnSpc>
                <a:spcPts val="4265"/>
              </a:lnSpc>
              <a:spcBef>
                <a:spcPct val="0"/>
              </a:spcBef>
            </a:pPr>
            <a:r>
              <a:rPr lang="en-US" sz="4265">
                <a:solidFill>
                  <a:srgbClr val="000000"/>
                </a:solidFill>
                <a:latin typeface="Adelle 2"/>
                <a:ea typeface="Adelle 2"/>
                <a:cs typeface="Adelle 2"/>
                <a:sym typeface="Adelle 2"/>
              </a:rPr>
              <a:t>On Irish Sea Day 2024</a:t>
            </a:r>
          </a:p>
        </p:txBody>
      </p:sp>
    </p:spTree>
    <p:extLst>
      <p:ext uri="{BB962C8B-B14F-4D97-AF65-F5344CB8AC3E}">
        <p14:creationId xmlns:p14="http://schemas.microsoft.com/office/powerpoint/2010/main" val="2667820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763641"/>
            <a:ext cx="18809066" cy="15811427"/>
          </a:xfrm>
          <a:custGeom>
            <a:avLst/>
            <a:gdLst/>
            <a:ahLst/>
            <a:cxnLst/>
            <a:rect l="l" t="t" r="r" b="b"/>
            <a:pathLst>
              <a:path w="18809066" h="15811427">
                <a:moveTo>
                  <a:pt x="0" y="0"/>
                </a:moveTo>
                <a:lnTo>
                  <a:pt x="18809066" y="0"/>
                </a:lnTo>
                <a:lnTo>
                  <a:pt x="18809066" y="15811427"/>
                </a:lnTo>
                <a:lnTo>
                  <a:pt x="0" y="15811427"/>
                </a:lnTo>
                <a:lnTo>
                  <a:pt x="0" y="0"/>
                </a:lnTo>
                <a:close/>
              </a:path>
            </a:pathLst>
          </a:custGeom>
          <a:blipFill>
            <a:blip r:embed="rId3"/>
            <a:stretch>
              <a:fillRect l="-6041" r="-6041"/>
            </a:stretch>
          </a:blipFill>
        </p:spPr>
        <p:txBody>
          <a:bodyPr/>
          <a:lstStyle/>
          <a:p>
            <a:endParaRPr lang="en-GB"/>
          </a:p>
        </p:txBody>
      </p:sp>
      <p:sp>
        <p:nvSpPr>
          <p:cNvPr id="3" name="Freeform 3"/>
          <p:cNvSpPr/>
          <p:nvPr/>
        </p:nvSpPr>
        <p:spPr>
          <a:xfrm>
            <a:off x="0" y="0"/>
            <a:ext cx="18596383" cy="3111981"/>
          </a:xfrm>
          <a:custGeom>
            <a:avLst/>
            <a:gdLst/>
            <a:ahLst/>
            <a:cxnLst/>
            <a:rect l="l" t="t" r="r" b="b"/>
            <a:pathLst>
              <a:path w="18596383" h="3111981">
                <a:moveTo>
                  <a:pt x="0" y="0"/>
                </a:moveTo>
                <a:lnTo>
                  <a:pt x="18596383" y="0"/>
                </a:lnTo>
                <a:lnTo>
                  <a:pt x="18596383" y="3111981"/>
                </a:lnTo>
                <a:lnTo>
                  <a:pt x="0" y="3111981"/>
                </a:lnTo>
                <a:lnTo>
                  <a:pt x="0" y="0"/>
                </a:lnTo>
                <a:close/>
              </a:path>
            </a:pathLst>
          </a:custGeom>
          <a:blipFill>
            <a:blip r:embed="rId4"/>
            <a:stretch>
              <a:fillRect t="-2043" b="-2043"/>
            </a:stretch>
          </a:blipFill>
        </p:spPr>
        <p:txBody>
          <a:bodyPr/>
          <a:lstStyle/>
          <a:p>
            <a:endParaRPr lang="en-GB"/>
          </a:p>
        </p:txBody>
      </p:sp>
    </p:spTree>
    <p:extLst>
      <p:ext uri="{BB962C8B-B14F-4D97-AF65-F5344CB8AC3E}">
        <p14:creationId xmlns:p14="http://schemas.microsoft.com/office/powerpoint/2010/main" val="2773578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907" t="-7703" b="-2204"/>
            </a:stretch>
          </a:blipFill>
        </p:spPr>
        <p:txBody>
          <a:bodyPr/>
          <a:lstStyle/>
          <a:p>
            <a:endParaRPr lang="en-GB"/>
          </a:p>
        </p:txBody>
      </p:sp>
      <p:grpSp>
        <p:nvGrpSpPr>
          <p:cNvPr id="3" name="Group 3"/>
          <p:cNvGrpSpPr/>
          <p:nvPr/>
        </p:nvGrpSpPr>
        <p:grpSpPr>
          <a:xfrm>
            <a:off x="8956909" y="5300454"/>
            <a:ext cx="5253492" cy="2604115"/>
            <a:chOff x="0" y="-159843"/>
            <a:chExt cx="756252" cy="374869"/>
          </a:xfrm>
        </p:grpSpPr>
        <p:sp>
          <p:nvSpPr>
            <p:cNvPr id="4" name="Freeform 4"/>
            <p:cNvSpPr/>
            <p:nvPr/>
          </p:nvSpPr>
          <p:spPr>
            <a:xfrm>
              <a:off x="0" y="0"/>
              <a:ext cx="756252" cy="89119"/>
            </a:xfrm>
            <a:custGeom>
              <a:avLst/>
              <a:gdLst/>
              <a:ahLst/>
              <a:cxnLst/>
              <a:rect l="l" t="t" r="r" b="b"/>
              <a:pathLst>
                <a:path w="756252" h="89119">
                  <a:moveTo>
                    <a:pt x="0" y="0"/>
                  </a:moveTo>
                  <a:lnTo>
                    <a:pt x="756252" y="0"/>
                  </a:lnTo>
                  <a:lnTo>
                    <a:pt x="756252" y="89119"/>
                  </a:lnTo>
                  <a:lnTo>
                    <a:pt x="0" y="89119"/>
                  </a:lnTo>
                  <a:close/>
                </a:path>
              </a:pathLst>
            </a:custGeom>
            <a:solidFill>
              <a:srgbClr val="FFFFFF">
                <a:alpha val="62745"/>
              </a:srgbClr>
            </a:solidFill>
          </p:spPr>
          <p:txBody>
            <a:bodyPr/>
            <a:lstStyle/>
            <a:p>
              <a:endParaRPr lang="en-GB"/>
            </a:p>
          </p:txBody>
        </p:sp>
        <p:sp>
          <p:nvSpPr>
            <p:cNvPr id="5" name="TextBox 5"/>
            <p:cNvSpPr txBox="1"/>
            <p:nvPr/>
          </p:nvSpPr>
          <p:spPr>
            <a:xfrm>
              <a:off x="0" y="-159843"/>
              <a:ext cx="756252" cy="374869"/>
            </a:xfrm>
            <a:prstGeom prst="rect">
              <a:avLst/>
            </a:prstGeom>
          </p:spPr>
          <p:txBody>
            <a:bodyPr lIns="50800" tIns="50800" rIns="50800" bIns="50800" rtlCol="0" anchor="ctr"/>
            <a:lstStyle/>
            <a:p>
              <a:pPr algn="l">
                <a:lnSpc>
                  <a:spcPts val="6570"/>
                </a:lnSpc>
              </a:pPr>
              <a:r>
                <a:rPr lang="en-US" sz="3041" dirty="0">
                  <a:solidFill>
                    <a:srgbClr val="000000">
                      <a:alpha val="62745"/>
                    </a:srgbClr>
                  </a:solidFill>
                  <a:latin typeface="Univers 55"/>
                  <a:ea typeface="Univers 55"/>
                  <a:cs typeface="Univers 55"/>
                  <a:sym typeface="Univers 55"/>
                </a:rPr>
                <a:t>Georgia de Jong Cleyndert</a:t>
              </a:r>
            </a:p>
          </p:txBody>
        </p:sp>
      </p:grpSp>
      <p:grpSp>
        <p:nvGrpSpPr>
          <p:cNvPr id="6" name="Group 6"/>
          <p:cNvGrpSpPr/>
          <p:nvPr/>
        </p:nvGrpSpPr>
        <p:grpSpPr>
          <a:xfrm>
            <a:off x="8956909" y="6134099"/>
            <a:ext cx="4958876" cy="2653634"/>
            <a:chOff x="0" y="-158616"/>
            <a:chExt cx="713842" cy="381997"/>
          </a:xfrm>
        </p:grpSpPr>
        <p:sp>
          <p:nvSpPr>
            <p:cNvPr id="7" name="Freeform 7"/>
            <p:cNvSpPr/>
            <p:nvPr/>
          </p:nvSpPr>
          <p:spPr>
            <a:xfrm>
              <a:off x="0" y="0"/>
              <a:ext cx="713842" cy="96247"/>
            </a:xfrm>
            <a:custGeom>
              <a:avLst/>
              <a:gdLst/>
              <a:ahLst/>
              <a:cxnLst/>
              <a:rect l="l" t="t" r="r" b="b"/>
              <a:pathLst>
                <a:path w="713842" h="96247">
                  <a:moveTo>
                    <a:pt x="0" y="0"/>
                  </a:moveTo>
                  <a:lnTo>
                    <a:pt x="713842" y="0"/>
                  </a:lnTo>
                  <a:lnTo>
                    <a:pt x="713842" y="96247"/>
                  </a:lnTo>
                  <a:lnTo>
                    <a:pt x="0" y="96247"/>
                  </a:lnTo>
                  <a:close/>
                </a:path>
              </a:pathLst>
            </a:custGeom>
            <a:solidFill>
              <a:srgbClr val="FFFFFF">
                <a:alpha val="62745"/>
              </a:srgbClr>
            </a:solidFill>
          </p:spPr>
          <p:txBody>
            <a:bodyPr/>
            <a:lstStyle/>
            <a:p>
              <a:endParaRPr lang="en-GB"/>
            </a:p>
          </p:txBody>
        </p:sp>
        <p:sp>
          <p:nvSpPr>
            <p:cNvPr id="8" name="TextBox 8"/>
            <p:cNvSpPr txBox="1"/>
            <p:nvPr/>
          </p:nvSpPr>
          <p:spPr>
            <a:xfrm>
              <a:off x="0" y="-158616"/>
              <a:ext cx="713842" cy="381997"/>
            </a:xfrm>
            <a:prstGeom prst="rect">
              <a:avLst/>
            </a:prstGeom>
          </p:spPr>
          <p:txBody>
            <a:bodyPr lIns="50800" tIns="50800" rIns="50800" bIns="50800" rtlCol="0" anchor="ctr"/>
            <a:lstStyle/>
            <a:p>
              <a:pPr algn="l">
                <a:lnSpc>
                  <a:spcPts val="6570"/>
                </a:lnSpc>
              </a:pPr>
              <a:r>
                <a:rPr lang="en-US" sz="3041" dirty="0">
                  <a:solidFill>
                    <a:srgbClr val="000000">
                      <a:alpha val="62745"/>
                    </a:srgbClr>
                  </a:solidFill>
                  <a:latin typeface="Univers 55"/>
                  <a:ea typeface="Univers 55"/>
                  <a:cs typeface="Univers 55"/>
                  <a:sym typeface="Univers 55"/>
                </a:rPr>
                <a:t>North West Wildlife Trusts</a:t>
              </a:r>
            </a:p>
          </p:txBody>
        </p:sp>
      </p:grpSp>
      <p:sp>
        <p:nvSpPr>
          <p:cNvPr id="9" name="Freeform 9"/>
          <p:cNvSpPr/>
          <p:nvPr/>
        </p:nvSpPr>
        <p:spPr>
          <a:xfrm>
            <a:off x="14210401" y="419071"/>
            <a:ext cx="3346375" cy="3475372"/>
          </a:xfrm>
          <a:custGeom>
            <a:avLst/>
            <a:gdLst/>
            <a:ahLst/>
            <a:cxnLst/>
            <a:rect l="l" t="t" r="r" b="b"/>
            <a:pathLst>
              <a:path w="3346375" h="3475372">
                <a:moveTo>
                  <a:pt x="0" y="0"/>
                </a:moveTo>
                <a:lnTo>
                  <a:pt x="3346375" y="0"/>
                </a:lnTo>
                <a:lnTo>
                  <a:pt x="3346375" y="3475372"/>
                </a:lnTo>
                <a:lnTo>
                  <a:pt x="0" y="3475372"/>
                </a:lnTo>
                <a:lnTo>
                  <a:pt x="0" y="0"/>
                </a:lnTo>
                <a:close/>
              </a:path>
            </a:pathLst>
          </a:custGeom>
          <a:blipFill>
            <a:blip r:embed="rId4"/>
            <a:stretch>
              <a:fillRect/>
            </a:stretch>
          </a:blipFill>
        </p:spPr>
        <p:txBody>
          <a:bodyPr/>
          <a:lstStyle/>
          <a:p>
            <a:endParaRPr lang="en-GB"/>
          </a:p>
        </p:txBody>
      </p:sp>
      <p:sp>
        <p:nvSpPr>
          <p:cNvPr id="10" name="Freeform 10"/>
          <p:cNvSpPr/>
          <p:nvPr/>
        </p:nvSpPr>
        <p:spPr>
          <a:xfrm>
            <a:off x="0" y="0"/>
            <a:ext cx="4606687" cy="3111981"/>
          </a:xfrm>
          <a:custGeom>
            <a:avLst/>
            <a:gdLst/>
            <a:ahLst/>
            <a:cxnLst/>
            <a:rect l="l" t="t" r="r" b="b"/>
            <a:pathLst>
              <a:path w="4606687" h="3111981">
                <a:moveTo>
                  <a:pt x="0" y="0"/>
                </a:moveTo>
                <a:lnTo>
                  <a:pt x="4606687" y="0"/>
                </a:lnTo>
                <a:lnTo>
                  <a:pt x="4606687" y="3111981"/>
                </a:lnTo>
                <a:lnTo>
                  <a:pt x="0" y="3111981"/>
                </a:lnTo>
                <a:lnTo>
                  <a:pt x="0" y="0"/>
                </a:lnTo>
                <a:close/>
              </a:path>
            </a:pathLst>
          </a:custGeom>
          <a:blipFill>
            <a:blip r:embed="rId5"/>
            <a:stretch>
              <a:fillRect t="-2043" r="-303682" b="-2043"/>
            </a:stretch>
          </a:blipFill>
        </p:spPr>
        <p:txBody>
          <a:bodyPr/>
          <a:lstStyle/>
          <a:p>
            <a:endParaRPr lang="en-GB"/>
          </a:p>
        </p:txBody>
      </p:sp>
      <p:sp>
        <p:nvSpPr>
          <p:cNvPr id="11" name="TextBox 11"/>
          <p:cNvSpPr txBox="1"/>
          <p:nvPr/>
        </p:nvSpPr>
        <p:spPr>
          <a:xfrm>
            <a:off x="8839200" y="5126447"/>
            <a:ext cx="8011134" cy="831638"/>
          </a:xfrm>
          <a:prstGeom prst="rect">
            <a:avLst/>
          </a:prstGeom>
        </p:spPr>
        <p:txBody>
          <a:bodyPr lIns="0" tIns="0" rIns="0" bIns="0" rtlCol="0" anchor="t">
            <a:spAutoFit/>
          </a:bodyPr>
          <a:lstStyle/>
          <a:p>
            <a:pPr algn="ctr">
              <a:lnSpc>
                <a:spcPts val="7136"/>
              </a:lnSpc>
            </a:pPr>
            <a:r>
              <a:rPr lang="en-US" sz="5097" dirty="0">
                <a:solidFill>
                  <a:srgbClr val="FFFFFF"/>
                </a:solidFill>
                <a:latin typeface="Adelle 1"/>
                <a:ea typeface="Adelle 1"/>
                <a:cs typeface="Adelle 1"/>
                <a:sym typeface="Adelle 1"/>
              </a:rPr>
              <a:t>North West Regional Sea</a:t>
            </a:r>
          </a:p>
        </p:txBody>
      </p:sp>
    </p:spTree>
    <p:extLst>
      <p:ext uri="{BB962C8B-B14F-4D97-AF65-F5344CB8AC3E}">
        <p14:creationId xmlns:p14="http://schemas.microsoft.com/office/powerpoint/2010/main" val="3189001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7F2"/>
        </a:solidFill>
        <a:effectLst/>
      </p:bgPr>
    </p:bg>
    <p:spTree>
      <p:nvGrpSpPr>
        <p:cNvPr id="1" name=""/>
        <p:cNvGrpSpPr/>
        <p:nvPr/>
      </p:nvGrpSpPr>
      <p:grpSpPr>
        <a:xfrm>
          <a:off x="0" y="0"/>
          <a:ext cx="0" cy="0"/>
          <a:chOff x="0" y="0"/>
          <a:chExt cx="0" cy="0"/>
        </a:xfrm>
      </p:grpSpPr>
      <p:sp>
        <p:nvSpPr>
          <p:cNvPr id="2" name="Freeform 2"/>
          <p:cNvSpPr/>
          <p:nvPr/>
        </p:nvSpPr>
        <p:spPr>
          <a:xfrm>
            <a:off x="-388758" y="7490383"/>
            <a:ext cx="19455149" cy="2796617"/>
          </a:xfrm>
          <a:custGeom>
            <a:avLst/>
            <a:gdLst/>
            <a:ahLst/>
            <a:cxnLst/>
            <a:rect l="l" t="t" r="r" b="b"/>
            <a:pathLst>
              <a:path w="19455149" h="2796617">
                <a:moveTo>
                  <a:pt x="0" y="0"/>
                </a:moveTo>
                <a:lnTo>
                  <a:pt x="19455149" y="0"/>
                </a:lnTo>
                <a:lnTo>
                  <a:pt x="19455149" y="2796617"/>
                </a:lnTo>
                <a:lnTo>
                  <a:pt x="0" y="2796617"/>
                </a:lnTo>
                <a:lnTo>
                  <a:pt x="0" y="0"/>
                </a:lnTo>
                <a:close/>
              </a:path>
            </a:pathLst>
          </a:custGeom>
          <a:blipFill>
            <a:blip r:embed="rId2"/>
            <a:stretch>
              <a:fillRect t="-13892" b="-14430"/>
            </a:stretch>
          </a:blipFill>
        </p:spPr>
        <p:txBody>
          <a:bodyPr/>
          <a:lstStyle/>
          <a:p>
            <a:endParaRPr lang="en-GB"/>
          </a:p>
        </p:txBody>
      </p:sp>
      <p:sp>
        <p:nvSpPr>
          <p:cNvPr id="4" name="TextBox 4"/>
          <p:cNvSpPr txBox="1"/>
          <p:nvPr/>
        </p:nvSpPr>
        <p:spPr>
          <a:xfrm>
            <a:off x="2495400" y="4091939"/>
            <a:ext cx="13297199" cy="1013098"/>
          </a:xfrm>
          <a:prstGeom prst="rect">
            <a:avLst/>
          </a:prstGeom>
        </p:spPr>
        <p:txBody>
          <a:bodyPr lIns="0" tIns="0" rIns="0" bIns="0" rtlCol="0" anchor="t">
            <a:spAutoFit/>
          </a:bodyPr>
          <a:lstStyle/>
          <a:p>
            <a:pPr algn="ctr">
              <a:lnSpc>
                <a:spcPts val="7920"/>
              </a:lnSpc>
            </a:pPr>
            <a:r>
              <a:rPr lang="en-US" sz="8000" b="1" dirty="0">
                <a:solidFill>
                  <a:srgbClr val="003EA8"/>
                </a:solidFill>
                <a:latin typeface="Tahoma Bold"/>
                <a:ea typeface="Tahoma Bold"/>
                <a:cs typeface="Tahoma Bold"/>
                <a:sym typeface="Tahoma Bold"/>
              </a:rPr>
              <a:t>Refreshment Break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8542"/>
            <a:ext cx="18288000" cy="12484291"/>
          </a:xfrm>
          <a:custGeom>
            <a:avLst/>
            <a:gdLst/>
            <a:ahLst/>
            <a:cxnLst/>
            <a:rect l="l" t="t" r="r" b="b"/>
            <a:pathLst>
              <a:path w="18288000" h="12484291">
                <a:moveTo>
                  <a:pt x="0" y="0"/>
                </a:moveTo>
                <a:lnTo>
                  <a:pt x="18288000" y="0"/>
                </a:lnTo>
                <a:lnTo>
                  <a:pt x="18288000" y="12484291"/>
                </a:lnTo>
                <a:lnTo>
                  <a:pt x="0" y="12484291"/>
                </a:lnTo>
                <a:lnTo>
                  <a:pt x="0" y="0"/>
                </a:lnTo>
                <a:close/>
              </a:path>
            </a:pathLst>
          </a:custGeom>
          <a:blipFill>
            <a:blip r:embed="rId3"/>
            <a:stretch>
              <a:fillRect l="-1525" t="-2579" b="-2579"/>
            </a:stretch>
          </a:blipFill>
        </p:spPr>
        <p:txBody>
          <a:bodyPr/>
          <a:lstStyle/>
          <a:p>
            <a:endParaRPr lang="en-GB"/>
          </a:p>
        </p:txBody>
      </p:sp>
      <p:sp>
        <p:nvSpPr>
          <p:cNvPr id="3" name="Freeform 3"/>
          <p:cNvSpPr/>
          <p:nvPr/>
        </p:nvSpPr>
        <p:spPr>
          <a:xfrm rot="9467386">
            <a:off x="11861897" y="2925002"/>
            <a:ext cx="2963811" cy="837277"/>
          </a:xfrm>
          <a:custGeom>
            <a:avLst/>
            <a:gdLst/>
            <a:ahLst/>
            <a:cxnLst/>
            <a:rect l="l" t="t" r="r" b="b"/>
            <a:pathLst>
              <a:path w="2963811" h="837277">
                <a:moveTo>
                  <a:pt x="0" y="0"/>
                </a:moveTo>
                <a:lnTo>
                  <a:pt x="2963811" y="0"/>
                </a:lnTo>
                <a:lnTo>
                  <a:pt x="2963811" y="837277"/>
                </a:lnTo>
                <a:lnTo>
                  <a:pt x="0" y="837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0638854" flipV="1">
            <a:off x="12105088" y="7978516"/>
            <a:ext cx="2963811" cy="837277"/>
          </a:xfrm>
          <a:custGeom>
            <a:avLst/>
            <a:gdLst/>
            <a:ahLst/>
            <a:cxnLst/>
            <a:rect l="l" t="t" r="r" b="b"/>
            <a:pathLst>
              <a:path w="2963811" h="837277">
                <a:moveTo>
                  <a:pt x="0" y="837277"/>
                </a:moveTo>
                <a:lnTo>
                  <a:pt x="2963811" y="837277"/>
                </a:lnTo>
                <a:lnTo>
                  <a:pt x="2963811" y="0"/>
                </a:lnTo>
                <a:lnTo>
                  <a:pt x="0" y="0"/>
                </a:lnTo>
                <a:lnTo>
                  <a:pt x="0" y="83727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14654052" y="3415870"/>
            <a:ext cx="2528130" cy="539115"/>
          </a:xfrm>
          <a:prstGeom prst="rect">
            <a:avLst/>
          </a:prstGeom>
        </p:spPr>
        <p:txBody>
          <a:bodyPr lIns="0" tIns="0" rIns="0" bIns="0" rtlCol="0" anchor="t">
            <a:spAutoFit/>
          </a:bodyPr>
          <a:lstStyle/>
          <a:p>
            <a:pPr algn="l">
              <a:lnSpc>
                <a:spcPts val="4409"/>
              </a:lnSpc>
            </a:pPr>
            <a:r>
              <a:rPr lang="en-US" sz="3150">
                <a:solidFill>
                  <a:srgbClr val="008C99"/>
                </a:solidFill>
                <a:latin typeface="Adelle 1"/>
                <a:ea typeface="Adelle 1"/>
                <a:cs typeface="Adelle 1"/>
                <a:sym typeface="Adelle 1"/>
              </a:rPr>
              <a:t>Solway Firth</a:t>
            </a:r>
          </a:p>
        </p:txBody>
      </p:sp>
      <p:sp>
        <p:nvSpPr>
          <p:cNvPr id="6" name="TextBox 6"/>
          <p:cNvSpPr txBox="1"/>
          <p:nvPr/>
        </p:nvSpPr>
        <p:spPr>
          <a:xfrm>
            <a:off x="14556590" y="7226143"/>
            <a:ext cx="2402201" cy="539115"/>
          </a:xfrm>
          <a:prstGeom prst="rect">
            <a:avLst/>
          </a:prstGeom>
        </p:spPr>
        <p:txBody>
          <a:bodyPr lIns="0" tIns="0" rIns="0" bIns="0" rtlCol="0" anchor="t">
            <a:spAutoFit/>
          </a:bodyPr>
          <a:lstStyle/>
          <a:p>
            <a:pPr algn="l">
              <a:lnSpc>
                <a:spcPts val="4409"/>
              </a:lnSpc>
            </a:pPr>
            <a:r>
              <a:rPr lang="en-US" sz="3150">
                <a:solidFill>
                  <a:srgbClr val="008C99"/>
                </a:solidFill>
                <a:latin typeface="Adelle 1"/>
                <a:ea typeface="Adelle 1"/>
                <a:cs typeface="Adelle 1"/>
                <a:sym typeface="Adelle 1"/>
              </a:rPr>
              <a:t>Dee Estuary</a:t>
            </a:r>
          </a:p>
        </p:txBody>
      </p:sp>
      <p:sp>
        <p:nvSpPr>
          <p:cNvPr id="7" name="TextBox 7"/>
          <p:cNvSpPr txBox="1"/>
          <p:nvPr/>
        </p:nvSpPr>
        <p:spPr>
          <a:xfrm>
            <a:off x="14748740" y="9436899"/>
            <a:ext cx="3667931" cy="539115"/>
          </a:xfrm>
          <a:prstGeom prst="rect">
            <a:avLst/>
          </a:prstGeom>
        </p:spPr>
        <p:txBody>
          <a:bodyPr lIns="0" tIns="0" rIns="0" bIns="0" rtlCol="0" anchor="t">
            <a:spAutoFit/>
          </a:bodyPr>
          <a:lstStyle/>
          <a:p>
            <a:pPr algn="l">
              <a:lnSpc>
                <a:spcPts val="4409"/>
              </a:lnSpc>
            </a:pPr>
            <a:r>
              <a:rPr lang="en-US" sz="3150">
                <a:solidFill>
                  <a:srgbClr val="000000"/>
                </a:solidFill>
                <a:latin typeface="Adelle 1"/>
                <a:ea typeface="Adelle 1"/>
                <a:cs typeface="Adelle 1"/>
                <a:sym typeface="Adelle 1"/>
              </a:rPr>
              <a:t>Area: 4,900km2</a:t>
            </a:r>
          </a:p>
        </p:txBody>
      </p:sp>
    </p:spTree>
    <p:extLst>
      <p:ext uri="{BB962C8B-B14F-4D97-AF65-F5344CB8AC3E}">
        <p14:creationId xmlns:p14="http://schemas.microsoft.com/office/powerpoint/2010/main" val="2857026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5143500"/>
            <a:ext cx="9335103" cy="5143500"/>
          </a:xfrm>
          <a:custGeom>
            <a:avLst/>
            <a:gdLst/>
            <a:ahLst/>
            <a:cxnLst/>
            <a:rect l="l" t="t" r="r" b="b"/>
            <a:pathLst>
              <a:path w="9335103" h="5143500">
                <a:moveTo>
                  <a:pt x="0" y="0"/>
                </a:moveTo>
                <a:lnTo>
                  <a:pt x="9335103" y="0"/>
                </a:lnTo>
                <a:lnTo>
                  <a:pt x="9335103" y="5143500"/>
                </a:lnTo>
                <a:lnTo>
                  <a:pt x="0" y="5143500"/>
                </a:lnTo>
                <a:lnTo>
                  <a:pt x="0" y="0"/>
                </a:lnTo>
                <a:close/>
              </a:path>
            </a:pathLst>
          </a:custGeom>
          <a:blipFill>
            <a:blip r:embed="rId3"/>
            <a:stretch>
              <a:fillRect t="-20919"/>
            </a:stretch>
          </a:blipFill>
        </p:spPr>
        <p:txBody>
          <a:bodyPr/>
          <a:lstStyle/>
          <a:p>
            <a:endParaRPr lang="en-GB"/>
          </a:p>
        </p:txBody>
      </p:sp>
      <p:sp>
        <p:nvSpPr>
          <p:cNvPr id="3" name="Freeform 3"/>
          <p:cNvSpPr/>
          <p:nvPr/>
        </p:nvSpPr>
        <p:spPr>
          <a:xfrm>
            <a:off x="0" y="4557483"/>
            <a:ext cx="9144000" cy="6864096"/>
          </a:xfrm>
          <a:custGeom>
            <a:avLst/>
            <a:gdLst/>
            <a:ahLst/>
            <a:cxnLst/>
            <a:rect l="l" t="t" r="r" b="b"/>
            <a:pathLst>
              <a:path w="9144000" h="6864096">
                <a:moveTo>
                  <a:pt x="0" y="0"/>
                </a:moveTo>
                <a:lnTo>
                  <a:pt x="9144000" y="0"/>
                </a:lnTo>
                <a:lnTo>
                  <a:pt x="9144000" y="6864096"/>
                </a:lnTo>
                <a:lnTo>
                  <a:pt x="0" y="6864096"/>
                </a:lnTo>
                <a:lnTo>
                  <a:pt x="0" y="0"/>
                </a:lnTo>
                <a:close/>
              </a:path>
            </a:pathLst>
          </a:custGeom>
          <a:blipFill>
            <a:blip r:embed="rId4"/>
            <a:stretch>
              <a:fillRect/>
            </a:stretch>
          </a:blipFill>
        </p:spPr>
        <p:txBody>
          <a:bodyPr/>
          <a:lstStyle/>
          <a:p>
            <a:endParaRPr lang="en-GB"/>
          </a:p>
        </p:txBody>
      </p:sp>
      <p:sp>
        <p:nvSpPr>
          <p:cNvPr id="4" name="Freeform 4"/>
          <p:cNvSpPr/>
          <p:nvPr/>
        </p:nvSpPr>
        <p:spPr>
          <a:xfrm>
            <a:off x="-157524" y="-1162077"/>
            <a:ext cx="9270991" cy="6351779"/>
          </a:xfrm>
          <a:custGeom>
            <a:avLst/>
            <a:gdLst/>
            <a:ahLst/>
            <a:cxnLst/>
            <a:rect l="l" t="t" r="r" b="b"/>
            <a:pathLst>
              <a:path w="9270991" h="6351779">
                <a:moveTo>
                  <a:pt x="0" y="0"/>
                </a:moveTo>
                <a:lnTo>
                  <a:pt x="9270991" y="0"/>
                </a:lnTo>
                <a:lnTo>
                  <a:pt x="9270991" y="6351779"/>
                </a:lnTo>
                <a:lnTo>
                  <a:pt x="0" y="6351779"/>
                </a:lnTo>
                <a:lnTo>
                  <a:pt x="0" y="0"/>
                </a:lnTo>
                <a:close/>
              </a:path>
            </a:pathLst>
          </a:custGeom>
          <a:blipFill>
            <a:blip r:embed="rId5"/>
            <a:stretch>
              <a:fillRect b="-9469"/>
            </a:stretch>
          </a:blipFill>
        </p:spPr>
        <p:txBody>
          <a:bodyPr/>
          <a:lstStyle/>
          <a:p>
            <a:endParaRPr lang="en-GB"/>
          </a:p>
        </p:txBody>
      </p:sp>
      <p:sp>
        <p:nvSpPr>
          <p:cNvPr id="5" name="Freeform 5"/>
          <p:cNvSpPr/>
          <p:nvPr/>
        </p:nvSpPr>
        <p:spPr>
          <a:xfrm>
            <a:off x="-126991" y="5143500"/>
            <a:ext cx="18480917" cy="92405"/>
          </a:xfrm>
          <a:custGeom>
            <a:avLst/>
            <a:gdLst/>
            <a:ahLst/>
            <a:cxnLst/>
            <a:rect l="l" t="t" r="r" b="b"/>
            <a:pathLst>
              <a:path w="18480917" h="92405">
                <a:moveTo>
                  <a:pt x="0" y="0"/>
                </a:moveTo>
                <a:lnTo>
                  <a:pt x="18480917" y="0"/>
                </a:lnTo>
                <a:lnTo>
                  <a:pt x="18480917" y="92405"/>
                </a:lnTo>
                <a:lnTo>
                  <a:pt x="0" y="92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5400000">
            <a:off x="1866617" y="5968224"/>
            <a:ext cx="14566533" cy="72833"/>
          </a:xfrm>
          <a:custGeom>
            <a:avLst/>
            <a:gdLst/>
            <a:ahLst/>
            <a:cxnLst/>
            <a:rect l="l" t="t" r="r" b="b"/>
            <a:pathLst>
              <a:path w="14566533" h="72833">
                <a:moveTo>
                  <a:pt x="0" y="0"/>
                </a:moveTo>
                <a:lnTo>
                  <a:pt x="14566533" y="0"/>
                </a:lnTo>
                <a:lnTo>
                  <a:pt x="14566533" y="72832"/>
                </a:lnTo>
                <a:lnTo>
                  <a:pt x="0" y="72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9149884" y="-150209"/>
            <a:ext cx="9329220" cy="5339911"/>
          </a:xfrm>
          <a:custGeom>
            <a:avLst/>
            <a:gdLst/>
            <a:ahLst/>
            <a:cxnLst/>
            <a:rect l="l" t="t" r="r" b="b"/>
            <a:pathLst>
              <a:path w="9329220" h="5339911">
                <a:moveTo>
                  <a:pt x="0" y="0"/>
                </a:moveTo>
                <a:lnTo>
                  <a:pt x="9329219" y="0"/>
                </a:lnTo>
                <a:lnTo>
                  <a:pt x="9329219" y="5339911"/>
                </a:lnTo>
                <a:lnTo>
                  <a:pt x="0" y="5339911"/>
                </a:lnTo>
                <a:lnTo>
                  <a:pt x="0" y="0"/>
                </a:lnTo>
                <a:close/>
              </a:path>
            </a:pathLst>
          </a:custGeom>
          <a:blipFill>
            <a:blip r:embed="rId8"/>
            <a:stretch>
              <a:fillRect l="-100862" t="-127755" r="-197252" b="-163483"/>
            </a:stretch>
          </a:blipFill>
          <a:ln w="38100" cap="sq">
            <a:solidFill>
              <a:srgbClr val="FFFFFF"/>
            </a:solidFill>
            <a:prstDash val="solid"/>
            <a:miter/>
          </a:ln>
        </p:spPr>
        <p:txBody>
          <a:bodyPr/>
          <a:lstStyle/>
          <a:p>
            <a:endParaRPr lang="en-GB"/>
          </a:p>
        </p:txBody>
      </p:sp>
    </p:spTree>
    <p:extLst>
      <p:ext uri="{BB962C8B-B14F-4D97-AF65-F5344CB8AC3E}">
        <p14:creationId xmlns:p14="http://schemas.microsoft.com/office/powerpoint/2010/main" val="2902733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54831" y="-1932574"/>
            <a:ext cx="9022442" cy="7076074"/>
          </a:xfrm>
          <a:custGeom>
            <a:avLst/>
            <a:gdLst/>
            <a:ahLst/>
            <a:cxnLst/>
            <a:rect l="l" t="t" r="r" b="b"/>
            <a:pathLst>
              <a:path w="9022442" h="7076074">
                <a:moveTo>
                  <a:pt x="0" y="0"/>
                </a:moveTo>
                <a:lnTo>
                  <a:pt x="9022442" y="0"/>
                </a:lnTo>
                <a:lnTo>
                  <a:pt x="9022442" y="7076074"/>
                </a:lnTo>
                <a:lnTo>
                  <a:pt x="0" y="7076074"/>
                </a:lnTo>
                <a:lnTo>
                  <a:pt x="0" y="0"/>
                </a:lnTo>
                <a:close/>
              </a:path>
            </a:pathLst>
          </a:custGeom>
          <a:blipFill>
            <a:blip r:embed="rId3"/>
            <a:stretch>
              <a:fillRect t="-72099" b="-6514"/>
            </a:stretch>
          </a:blipFill>
        </p:spPr>
        <p:txBody>
          <a:bodyPr/>
          <a:lstStyle/>
          <a:p>
            <a:endParaRPr lang="en-GB"/>
          </a:p>
        </p:txBody>
      </p:sp>
      <p:sp>
        <p:nvSpPr>
          <p:cNvPr id="3" name="Freeform 3"/>
          <p:cNvSpPr/>
          <p:nvPr/>
        </p:nvSpPr>
        <p:spPr>
          <a:xfrm>
            <a:off x="9716731" y="5256099"/>
            <a:ext cx="9179772" cy="5102341"/>
          </a:xfrm>
          <a:custGeom>
            <a:avLst/>
            <a:gdLst/>
            <a:ahLst/>
            <a:cxnLst/>
            <a:rect l="l" t="t" r="r" b="b"/>
            <a:pathLst>
              <a:path w="9179772" h="5102341">
                <a:moveTo>
                  <a:pt x="0" y="0"/>
                </a:moveTo>
                <a:lnTo>
                  <a:pt x="9179773" y="0"/>
                </a:lnTo>
                <a:lnTo>
                  <a:pt x="9179773" y="5102341"/>
                </a:lnTo>
                <a:lnTo>
                  <a:pt x="0" y="5102341"/>
                </a:lnTo>
                <a:lnTo>
                  <a:pt x="0" y="0"/>
                </a:lnTo>
                <a:close/>
              </a:path>
            </a:pathLst>
          </a:custGeom>
          <a:blipFill>
            <a:blip r:embed="rId4"/>
            <a:stretch>
              <a:fillRect t="-39887" r="-13599"/>
            </a:stretch>
          </a:blipFill>
          <a:ln w="38100" cap="sq">
            <a:solidFill>
              <a:srgbClr val="FFFFFF"/>
            </a:solidFill>
            <a:prstDash val="solid"/>
            <a:miter/>
          </a:ln>
        </p:spPr>
        <p:txBody>
          <a:bodyPr/>
          <a:lstStyle/>
          <a:p>
            <a:endParaRPr lang="en-GB"/>
          </a:p>
        </p:txBody>
      </p:sp>
      <p:sp>
        <p:nvSpPr>
          <p:cNvPr id="4" name="Freeform 4"/>
          <p:cNvSpPr/>
          <p:nvPr/>
        </p:nvSpPr>
        <p:spPr>
          <a:xfrm>
            <a:off x="-362445" y="-208772"/>
            <a:ext cx="5768983" cy="5352272"/>
          </a:xfrm>
          <a:custGeom>
            <a:avLst/>
            <a:gdLst/>
            <a:ahLst/>
            <a:cxnLst/>
            <a:rect l="l" t="t" r="r" b="b"/>
            <a:pathLst>
              <a:path w="5768983" h="5352272">
                <a:moveTo>
                  <a:pt x="0" y="0"/>
                </a:moveTo>
                <a:lnTo>
                  <a:pt x="5768983" y="0"/>
                </a:lnTo>
                <a:lnTo>
                  <a:pt x="5768983" y="5352272"/>
                </a:lnTo>
                <a:lnTo>
                  <a:pt x="0" y="5352272"/>
                </a:lnTo>
                <a:lnTo>
                  <a:pt x="0" y="0"/>
                </a:lnTo>
                <a:close/>
              </a:path>
            </a:pathLst>
          </a:custGeom>
          <a:blipFill>
            <a:blip r:embed="rId5"/>
            <a:stretch>
              <a:fillRect l="-226" r="-226" b="-3949"/>
            </a:stretch>
          </a:blipFill>
          <a:ln w="38100" cap="sq">
            <a:solidFill>
              <a:srgbClr val="FFFFFF"/>
            </a:solidFill>
            <a:prstDash val="solid"/>
            <a:miter/>
          </a:ln>
        </p:spPr>
        <p:txBody>
          <a:bodyPr/>
          <a:lstStyle/>
          <a:p>
            <a:endParaRPr lang="en-GB"/>
          </a:p>
        </p:txBody>
      </p:sp>
      <p:sp>
        <p:nvSpPr>
          <p:cNvPr id="5" name="Freeform 5"/>
          <p:cNvSpPr/>
          <p:nvPr/>
        </p:nvSpPr>
        <p:spPr>
          <a:xfrm>
            <a:off x="-967878" y="5256099"/>
            <a:ext cx="6145360" cy="5102341"/>
          </a:xfrm>
          <a:custGeom>
            <a:avLst/>
            <a:gdLst/>
            <a:ahLst/>
            <a:cxnLst/>
            <a:rect l="l" t="t" r="r" b="b"/>
            <a:pathLst>
              <a:path w="6145360" h="5102341">
                <a:moveTo>
                  <a:pt x="0" y="0"/>
                </a:moveTo>
                <a:lnTo>
                  <a:pt x="6145361" y="0"/>
                </a:lnTo>
                <a:lnTo>
                  <a:pt x="6145361" y="5102341"/>
                </a:lnTo>
                <a:lnTo>
                  <a:pt x="0" y="5102341"/>
                </a:lnTo>
                <a:lnTo>
                  <a:pt x="0" y="0"/>
                </a:lnTo>
                <a:close/>
              </a:path>
            </a:pathLst>
          </a:custGeom>
          <a:blipFill>
            <a:blip r:embed="rId6"/>
            <a:stretch>
              <a:fillRect l="-18161" t="-28305" r="-31067" b="-51429"/>
            </a:stretch>
          </a:blipFill>
          <a:ln w="38100" cap="sq">
            <a:solidFill>
              <a:srgbClr val="FFFFFF"/>
            </a:solidFill>
            <a:prstDash val="solid"/>
            <a:miter/>
          </a:ln>
        </p:spPr>
        <p:txBody>
          <a:bodyPr/>
          <a:lstStyle/>
          <a:p>
            <a:endParaRPr lang="en-GB"/>
          </a:p>
        </p:txBody>
      </p:sp>
      <p:sp>
        <p:nvSpPr>
          <p:cNvPr id="6" name="Freeform 6"/>
          <p:cNvSpPr/>
          <p:nvPr/>
        </p:nvSpPr>
        <p:spPr>
          <a:xfrm>
            <a:off x="4879957" y="-208772"/>
            <a:ext cx="4797748" cy="10567212"/>
          </a:xfrm>
          <a:custGeom>
            <a:avLst/>
            <a:gdLst/>
            <a:ahLst/>
            <a:cxnLst/>
            <a:rect l="l" t="t" r="r" b="b"/>
            <a:pathLst>
              <a:path w="4797748" h="10567212">
                <a:moveTo>
                  <a:pt x="0" y="0"/>
                </a:moveTo>
                <a:lnTo>
                  <a:pt x="4797748" y="0"/>
                </a:lnTo>
                <a:lnTo>
                  <a:pt x="4797748" y="10567212"/>
                </a:lnTo>
                <a:lnTo>
                  <a:pt x="0" y="10567212"/>
                </a:lnTo>
                <a:lnTo>
                  <a:pt x="0" y="0"/>
                </a:lnTo>
                <a:close/>
              </a:path>
            </a:pathLst>
          </a:custGeom>
          <a:blipFill>
            <a:blip r:embed="rId7"/>
            <a:stretch>
              <a:fillRect l="-187643" t="-9265" r="-197217" b="-55837"/>
            </a:stretch>
          </a:blipFill>
          <a:ln w="38100" cap="sq">
            <a:solidFill>
              <a:srgbClr val="FBFDFC"/>
            </a:solidFill>
            <a:prstDash val="solid"/>
            <a:miter/>
          </a:ln>
        </p:spPr>
        <p:txBody>
          <a:bodyPr/>
          <a:lstStyle/>
          <a:p>
            <a:endParaRPr lang="en-GB"/>
          </a:p>
        </p:txBody>
      </p:sp>
      <p:sp>
        <p:nvSpPr>
          <p:cNvPr id="7" name="Freeform 7"/>
          <p:cNvSpPr/>
          <p:nvPr/>
        </p:nvSpPr>
        <p:spPr>
          <a:xfrm rot="5400000">
            <a:off x="-2403310" y="7038078"/>
            <a:ext cx="14566533" cy="72833"/>
          </a:xfrm>
          <a:custGeom>
            <a:avLst/>
            <a:gdLst/>
            <a:ahLst/>
            <a:cxnLst/>
            <a:rect l="l" t="t" r="r" b="b"/>
            <a:pathLst>
              <a:path w="14566533" h="72833">
                <a:moveTo>
                  <a:pt x="0" y="0"/>
                </a:moveTo>
                <a:lnTo>
                  <a:pt x="14566533" y="0"/>
                </a:lnTo>
                <a:lnTo>
                  <a:pt x="14566533" y="72833"/>
                </a:lnTo>
                <a:lnTo>
                  <a:pt x="0" y="728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Tree>
    <p:extLst>
      <p:ext uri="{BB962C8B-B14F-4D97-AF65-F5344CB8AC3E}">
        <p14:creationId xmlns:p14="http://schemas.microsoft.com/office/powerpoint/2010/main" val="134689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89699" y="-2391765"/>
            <a:ext cx="6909179" cy="13090331"/>
          </a:xfrm>
          <a:custGeom>
            <a:avLst/>
            <a:gdLst/>
            <a:ahLst/>
            <a:cxnLst/>
            <a:rect l="l" t="t" r="r" b="b"/>
            <a:pathLst>
              <a:path w="6909179" h="13090331">
                <a:moveTo>
                  <a:pt x="0" y="0"/>
                </a:moveTo>
                <a:lnTo>
                  <a:pt x="6909179" y="0"/>
                </a:lnTo>
                <a:lnTo>
                  <a:pt x="6909179" y="13090332"/>
                </a:lnTo>
                <a:lnTo>
                  <a:pt x="0" y="13090332"/>
                </a:lnTo>
                <a:lnTo>
                  <a:pt x="0" y="0"/>
                </a:lnTo>
                <a:close/>
              </a:path>
            </a:pathLst>
          </a:custGeom>
          <a:blipFill>
            <a:blip r:embed="rId3"/>
            <a:stretch>
              <a:fillRect l="-77251" r="-77251"/>
            </a:stretch>
          </a:blipFill>
        </p:spPr>
        <p:txBody>
          <a:bodyPr/>
          <a:lstStyle/>
          <a:p>
            <a:endParaRPr lang="en-GB"/>
          </a:p>
        </p:txBody>
      </p:sp>
      <p:sp>
        <p:nvSpPr>
          <p:cNvPr id="3" name="Freeform 3"/>
          <p:cNvSpPr/>
          <p:nvPr/>
        </p:nvSpPr>
        <p:spPr>
          <a:xfrm>
            <a:off x="-1985563" y="0"/>
            <a:ext cx="5875263" cy="10287000"/>
          </a:xfrm>
          <a:custGeom>
            <a:avLst/>
            <a:gdLst/>
            <a:ahLst/>
            <a:cxnLst/>
            <a:rect l="l" t="t" r="r" b="b"/>
            <a:pathLst>
              <a:path w="5875263" h="10287000">
                <a:moveTo>
                  <a:pt x="0" y="0"/>
                </a:moveTo>
                <a:lnTo>
                  <a:pt x="5875262" y="0"/>
                </a:lnTo>
                <a:lnTo>
                  <a:pt x="5875262" y="10287000"/>
                </a:lnTo>
                <a:lnTo>
                  <a:pt x="0" y="10287000"/>
                </a:lnTo>
                <a:lnTo>
                  <a:pt x="0" y="0"/>
                </a:lnTo>
                <a:close/>
              </a:path>
            </a:pathLst>
          </a:custGeom>
          <a:blipFill>
            <a:blip r:embed="rId4"/>
            <a:stretch>
              <a:fillRect r="-17173"/>
            </a:stretch>
          </a:blipFill>
        </p:spPr>
        <p:txBody>
          <a:bodyPr/>
          <a:lstStyle/>
          <a:p>
            <a:endParaRPr lang="en-GB"/>
          </a:p>
        </p:txBody>
      </p:sp>
      <p:sp>
        <p:nvSpPr>
          <p:cNvPr id="4" name="Freeform 4"/>
          <p:cNvSpPr/>
          <p:nvPr/>
        </p:nvSpPr>
        <p:spPr>
          <a:xfrm>
            <a:off x="9166217" y="-154307"/>
            <a:ext cx="9121783" cy="6065985"/>
          </a:xfrm>
          <a:custGeom>
            <a:avLst/>
            <a:gdLst/>
            <a:ahLst/>
            <a:cxnLst/>
            <a:rect l="l" t="t" r="r" b="b"/>
            <a:pathLst>
              <a:path w="9121783" h="6065985">
                <a:moveTo>
                  <a:pt x="0" y="0"/>
                </a:moveTo>
                <a:lnTo>
                  <a:pt x="9121783" y="0"/>
                </a:lnTo>
                <a:lnTo>
                  <a:pt x="9121783" y="6065985"/>
                </a:lnTo>
                <a:lnTo>
                  <a:pt x="0" y="6065985"/>
                </a:lnTo>
                <a:lnTo>
                  <a:pt x="0" y="0"/>
                </a:lnTo>
                <a:close/>
              </a:path>
            </a:pathLst>
          </a:custGeom>
          <a:blipFill>
            <a:blip r:embed="rId5"/>
            <a:stretch>
              <a:fillRect/>
            </a:stretch>
          </a:blipFill>
        </p:spPr>
        <p:txBody>
          <a:bodyPr/>
          <a:lstStyle/>
          <a:p>
            <a:endParaRPr lang="en-GB"/>
          </a:p>
        </p:txBody>
      </p:sp>
      <p:sp>
        <p:nvSpPr>
          <p:cNvPr id="5" name="Freeform 5"/>
          <p:cNvSpPr/>
          <p:nvPr/>
        </p:nvSpPr>
        <p:spPr>
          <a:xfrm>
            <a:off x="9166217" y="5276491"/>
            <a:ext cx="14566533" cy="72833"/>
          </a:xfrm>
          <a:custGeom>
            <a:avLst/>
            <a:gdLst/>
            <a:ahLst/>
            <a:cxnLst/>
            <a:rect l="l" t="t" r="r" b="b"/>
            <a:pathLst>
              <a:path w="14566533" h="72833">
                <a:moveTo>
                  <a:pt x="0" y="0"/>
                </a:moveTo>
                <a:lnTo>
                  <a:pt x="14566534" y="0"/>
                </a:lnTo>
                <a:lnTo>
                  <a:pt x="14566534" y="72832"/>
                </a:lnTo>
                <a:lnTo>
                  <a:pt x="0" y="72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5400000">
            <a:off x="1846534" y="6677894"/>
            <a:ext cx="14566533" cy="72833"/>
          </a:xfrm>
          <a:custGeom>
            <a:avLst/>
            <a:gdLst/>
            <a:ahLst/>
            <a:cxnLst/>
            <a:rect l="l" t="t" r="r" b="b"/>
            <a:pathLst>
              <a:path w="14566533" h="72833">
                <a:moveTo>
                  <a:pt x="0" y="0"/>
                </a:moveTo>
                <a:lnTo>
                  <a:pt x="14566534" y="0"/>
                </a:lnTo>
                <a:lnTo>
                  <a:pt x="14566534" y="72833"/>
                </a:lnTo>
                <a:lnTo>
                  <a:pt x="0" y="72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rot="-5400000">
            <a:off x="-3357151" y="5875262"/>
            <a:ext cx="14566533" cy="72833"/>
          </a:xfrm>
          <a:custGeom>
            <a:avLst/>
            <a:gdLst/>
            <a:ahLst/>
            <a:cxnLst/>
            <a:rect l="l" t="t" r="r" b="b"/>
            <a:pathLst>
              <a:path w="14566533" h="72833">
                <a:moveTo>
                  <a:pt x="0" y="0"/>
                </a:moveTo>
                <a:lnTo>
                  <a:pt x="14566533" y="0"/>
                </a:lnTo>
                <a:lnTo>
                  <a:pt x="14566533" y="72832"/>
                </a:lnTo>
                <a:lnTo>
                  <a:pt x="0" y="72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9166217" y="5349323"/>
            <a:ext cx="9288980" cy="5823169"/>
          </a:xfrm>
          <a:custGeom>
            <a:avLst/>
            <a:gdLst/>
            <a:ahLst/>
            <a:cxnLst/>
            <a:rect l="l" t="t" r="r" b="b"/>
            <a:pathLst>
              <a:path w="9288980" h="5823169">
                <a:moveTo>
                  <a:pt x="0" y="0"/>
                </a:moveTo>
                <a:lnTo>
                  <a:pt x="9288981" y="0"/>
                </a:lnTo>
                <a:lnTo>
                  <a:pt x="9288981" y="5823169"/>
                </a:lnTo>
                <a:lnTo>
                  <a:pt x="0" y="5823169"/>
                </a:lnTo>
                <a:lnTo>
                  <a:pt x="0" y="0"/>
                </a:lnTo>
                <a:close/>
              </a:path>
            </a:pathLst>
          </a:custGeom>
          <a:blipFill>
            <a:blip r:embed="rId8"/>
            <a:stretch>
              <a:fillRect t="-3039" b="-3039"/>
            </a:stretch>
          </a:blipFill>
        </p:spPr>
        <p:txBody>
          <a:bodyPr/>
          <a:lstStyle/>
          <a:p>
            <a:endParaRPr lang="en-GB"/>
          </a:p>
        </p:txBody>
      </p:sp>
    </p:spTree>
    <p:extLst>
      <p:ext uri="{BB962C8B-B14F-4D97-AF65-F5344CB8AC3E}">
        <p14:creationId xmlns:p14="http://schemas.microsoft.com/office/powerpoint/2010/main" val="180281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58" y="5956462"/>
            <a:ext cx="8223362" cy="5509791"/>
          </a:xfrm>
          <a:custGeom>
            <a:avLst/>
            <a:gdLst/>
            <a:ahLst/>
            <a:cxnLst/>
            <a:rect l="l" t="t" r="r" b="b"/>
            <a:pathLst>
              <a:path w="8223362" h="5509791">
                <a:moveTo>
                  <a:pt x="0" y="0"/>
                </a:moveTo>
                <a:lnTo>
                  <a:pt x="8223362" y="0"/>
                </a:lnTo>
                <a:lnTo>
                  <a:pt x="8223362" y="5509791"/>
                </a:lnTo>
                <a:lnTo>
                  <a:pt x="0" y="5509791"/>
                </a:lnTo>
                <a:lnTo>
                  <a:pt x="0" y="0"/>
                </a:lnTo>
                <a:close/>
              </a:path>
            </a:pathLst>
          </a:custGeom>
          <a:blipFill>
            <a:blip r:embed="rId3"/>
            <a:stretch>
              <a:fillRect/>
            </a:stretch>
          </a:blipFill>
        </p:spPr>
        <p:txBody>
          <a:bodyPr/>
          <a:lstStyle/>
          <a:p>
            <a:endParaRPr lang="en-GB"/>
          </a:p>
        </p:txBody>
      </p:sp>
      <p:sp>
        <p:nvSpPr>
          <p:cNvPr id="3" name="Freeform 3"/>
          <p:cNvSpPr/>
          <p:nvPr/>
        </p:nvSpPr>
        <p:spPr>
          <a:xfrm>
            <a:off x="8178288" y="-1744607"/>
            <a:ext cx="10203852" cy="14812043"/>
          </a:xfrm>
          <a:custGeom>
            <a:avLst/>
            <a:gdLst/>
            <a:ahLst/>
            <a:cxnLst/>
            <a:rect l="l" t="t" r="r" b="b"/>
            <a:pathLst>
              <a:path w="10203852" h="14812043">
                <a:moveTo>
                  <a:pt x="0" y="0"/>
                </a:moveTo>
                <a:lnTo>
                  <a:pt x="10203852" y="0"/>
                </a:lnTo>
                <a:lnTo>
                  <a:pt x="10203852" y="14812043"/>
                </a:lnTo>
                <a:lnTo>
                  <a:pt x="0" y="14812043"/>
                </a:lnTo>
                <a:lnTo>
                  <a:pt x="0" y="0"/>
                </a:lnTo>
                <a:close/>
              </a:path>
            </a:pathLst>
          </a:custGeom>
          <a:blipFill>
            <a:blip r:embed="rId4"/>
            <a:stretch>
              <a:fillRect/>
            </a:stretch>
          </a:blipFill>
        </p:spPr>
        <p:txBody>
          <a:bodyPr/>
          <a:lstStyle/>
          <a:p>
            <a:endParaRPr lang="en-GB"/>
          </a:p>
        </p:txBody>
      </p:sp>
      <p:sp>
        <p:nvSpPr>
          <p:cNvPr id="4" name="Freeform 4"/>
          <p:cNvSpPr/>
          <p:nvPr/>
        </p:nvSpPr>
        <p:spPr>
          <a:xfrm>
            <a:off x="8178288" y="-1495553"/>
            <a:ext cx="11039819" cy="7359879"/>
          </a:xfrm>
          <a:custGeom>
            <a:avLst/>
            <a:gdLst/>
            <a:ahLst/>
            <a:cxnLst/>
            <a:rect l="l" t="t" r="r" b="b"/>
            <a:pathLst>
              <a:path w="11039819" h="7359879">
                <a:moveTo>
                  <a:pt x="0" y="0"/>
                </a:moveTo>
                <a:lnTo>
                  <a:pt x="11039819" y="0"/>
                </a:lnTo>
                <a:lnTo>
                  <a:pt x="11039819" y="7359879"/>
                </a:lnTo>
                <a:lnTo>
                  <a:pt x="0" y="7359879"/>
                </a:lnTo>
                <a:lnTo>
                  <a:pt x="0" y="0"/>
                </a:lnTo>
                <a:close/>
              </a:path>
            </a:pathLst>
          </a:custGeom>
          <a:blipFill>
            <a:blip r:embed="rId5"/>
            <a:stretch>
              <a:fillRect/>
            </a:stretch>
          </a:blipFill>
        </p:spPr>
        <p:txBody>
          <a:bodyPr/>
          <a:lstStyle/>
          <a:p>
            <a:endParaRPr lang="en-GB"/>
          </a:p>
        </p:txBody>
      </p:sp>
      <p:sp>
        <p:nvSpPr>
          <p:cNvPr id="5" name="Freeform 5"/>
          <p:cNvSpPr/>
          <p:nvPr/>
        </p:nvSpPr>
        <p:spPr>
          <a:xfrm rot="-5400000">
            <a:off x="931438" y="6591201"/>
            <a:ext cx="14566533" cy="72833"/>
          </a:xfrm>
          <a:custGeom>
            <a:avLst/>
            <a:gdLst/>
            <a:ahLst/>
            <a:cxnLst/>
            <a:rect l="l" t="t" r="r" b="b"/>
            <a:pathLst>
              <a:path w="14566533" h="72833">
                <a:moveTo>
                  <a:pt x="0" y="0"/>
                </a:moveTo>
                <a:lnTo>
                  <a:pt x="14566533" y="0"/>
                </a:lnTo>
                <a:lnTo>
                  <a:pt x="14566533" y="72833"/>
                </a:lnTo>
                <a:lnTo>
                  <a:pt x="0" y="72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0800000">
            <a:off x="-45074" y="5864326"/>
            <a:ext cx="18427214" cy="92136"/>
          </a:xfrm>
          <a:custGeom>
            <a:avLst/>
            <a:gdLst/>
            <a:ahLst/>
            <a:cxnLst/>
            <a:rect l="l" t="t" r="r" b="b"/>
            <a:pathLst>
              <a:path w="18427214" h="92136">
                <a:moveTo>
                  <a:pt x="0" y="0"/>
                </a:moveTo>
                <a:lnTo>
                  <a:pt x="18427214" y="0"/>
                </a:lnTo>
                <a:lnTo>
                  <a:pt x="18427214" y="92136"/>
                </a:lnTo>
                <a:lnTo>
                  <a:pt x="0" y="92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45074" y="-441595"/>
            <a:ext cx="8223362" cy="6305921"/>
          </a:xfrm>
          <a:custGeom>
            <a:avLst/>
            <a:gdLst/>
            <a:ahLst/>
            <a:cxnLst/>
            <a:rect l="l" t="t" r="r" b="b"/>
            <a:pathLst>
              <a:path w="8223362" h="6305921">
                <a:moveTo>
                  <a:pt x="0" y="0"/>
                </a:moveTo>
                <a:lnTo>
                  <a:pt x="8223362" y="0"/>
                </a:lnTo>
                <a:lnTo>
                  <a:pt x="8223362" y="6305921"/>
                </a:lnTo>
                <a:lnTo>
                  <a:pt x="0" y="6305921"/>
                </a:lnTo>
                <a:lnTo>
                  <a:pt x="0" y="0"/>
                </a:lnTo>
                <a:close/>
              </a:path>
            </a:pathLst>
          </a:custGeom>
          <a:blipFill>
            <a:blip r:embed="rId8"/>
            <a:stretch>
              <a:fillRect r="-10824" b="-3631"/>
            </a:stretch>
          </a:blipFill>
        </p:spPr>
        <p:txBody>
          <a:bodyPr/>
          <a:lstStyle/>
          <a:p>
            <a:endParaRPr lang="en-GB"/>
          </a:p>
        </p:txBody>
      </p:sp>
    </p:spTree>
    <p:extLst>
      <p:ext uri="{BB962C8B-B14F-4D97-AF65-F5344CB8AC3E}">
        <p14:creationId xmlns:p14="http://schemas.microsoft.com/office/powerpoint/2010/main" val="211657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4781" y="1354094"/>
            <a:ext cx="9138438" cy="8799977"/>
          </a:xfrm>
          <a:custGeom>
            <a:avLst/>
            <a:gdLst/>
            <a:ahLst/>
            <a:cxnLst/>
            <a:rect l="l" t="t" r="r" b="b"/>
            <a:pathLst>
              <a:path w="9138438" h="8799977">
                <a:moveTo>
                  <a:pt x="0" y="0"/>
                </a:moveTo>
                <a:lnTo>
                  <a:pt x="9138438" y="0"/>
                </a:lnTo>
                <a:lnTo>
                  <a:pt x="9138438" y="8799977"/>
                </a:lnTo>
                <a:lnTo>
                  <a:pt x="0" y="8799977"/>
                </a:lnTo>
                <a:lnTo>
                  <a:pt x="0" y="0"/>
                </a:lnTo>
                <a:close/>
              </a:path>
            </a:pathLst>
          </a:custGeom>
          <a:blipFill>
            <a:blip r:embed="rId3"/>
            <a:stretch>
              <a:fillRect/>
            </a:stretch>
          </a:blipFill>
          <a:ln w="76200" cap="sq">
            <a:solidFill>
              <a:srgbClr val="87D9C3"/>
            </a:solidFill>
            <a:prstDash val="solid"/>
            <a:miter/>
          </a:ln>
        </p:spPr>
        <p:txBody>
          <a:bodyPr/>
          <a:lstStyle/>
          <a:p>
            <a:endParaRPr lang="en-GB"/>
          </a:p>
        </p:txBody>
      </p:sp>
      <p:sp>
        <p:nvSpPr>
          <p:cNvPr id="3" name="Freeform 3"/>
          <p:cNvSpPr/>
          <p:nvPr/>
        </p:nvSpPr>
        <p:spPr>
          <a:xfrm>
            <a:off x="14221964" y="5554271"/>
            <a:ext cx="3844832" cy="4599800"/>
          </a:xfrm>
          <a:custGeom>
            <a:avLst/>
            <a:gdLst/>
            <a:ahLst/>
            <a:cxnLst/>
            <a:rect l="l" t="t" r="r" b="b"/>
            <a:pathLst>
              <a:path w="3844832" h="4599800">
                <a:moveTo>
                  <a:pt x="0" y="0"/>
                </a:moveTo>
                <a:lnTo>
                  <a:pt x="3844832" y="0"/>
                </a:lnTo>
                <a:lnTo>
                  <a:pt x="3844832" y="4599800"/>
                </a:lnTo>
                <a:lnTo>
                  <a:pt x="0" y="4599800"/>
                </a:lnTo>
                <a:lnTo>
                  <a:pt x="0" y="0"/>
                </a:lnTo>
                <a:close/>
              </a:path>
            </a:pathLst>
          </a:custGeom>
          <a:blipFill>
            <a:blip r:embed="rId4"/>
            <a:stretch>
              <a:fillRect l="-6909" t="-4259" r="-5381"/>
            </a:stretch>
          </a:blipFill>
        </p:spPr>
        <p:txBody>
          <a:bodyPr/>
          <a:lstStyle/>
          <a:p>
            <a:endParaRPr lang="en-GB"/>
          </a:p>
        </p:txBody>
      </p:sp>
      <p:sp>
        <p:nvSpPr>
          <p:cNvPr id="4" name="Freeform 4"/>
          <p:cNvSpPr/>
          <p:nvPr/>
        </p:nvSpPr>
        <p:spPr>
          <a:xfrm>
            <a:off x="14221964" y="1548136"/>
            <a:ext cx="3844832" cy="2566425"/>
          </a:xfrm>
          <a:custGeom>
            <a:avLst/>
            <a:gdLst/>
            <a:ahLst/>
            <a:cxnLst/>
            <a:rect l="l" t="t" r="r" b="b"/>
            <a:pathLst>
              <a:path w="3844832" h="2566425">
                <a:moveTo>
                  <a:pt x="0" y="0"/>
                </a:moveTo>
                <a:lnTo>
                  <a:pt x="3844832" y="0"/>
                </a:lnTo>
                <a:lnTo>
                  <a:pt x="3844832" y="2566425"/>
                </a:lnTo>
                <a:lnTo>
                  <a:pt x="0" y="2566425"/>
                </a:lnTo>
                <a:lnTo>
                  <a:pt x="0" y="0"/>
                </a:lnTo>
                <a:close/>
              </a:path>
            </a:pathLst>
          </a:custGeom>
          <a:blipFill>
            <a:blip r:embed="rId5"/>
            <a:stretch>
              <a:fillRect/>
            </a:stretch>
          </a:blipFill>
        </p:spPr>
        <p:txBody>
          <a:bodyPr/>
          <a:lstStyle/>
          <a:p>
            <a:endParaRPr lang="en-GB"/>
          </a:p>
        </p:txBody>
      </p:sp>
      <p:sp>
        <p:nvSpPr>
          <p:cNvPr id="5" name="Freeform 5"/>
          <p:cNvSpPr/>
          <p:nvPr/>
        </p:nvSpPr>
        <p:spPr>
          <a:xfrm>
            <a:off x="261495" y="7756198"/>
            <a:ext cx="4027536" cy="2247767"/>
          </a:xfrm>
          <a:custGeom>
            <a:avLst/>
            <a:gdLst/>
            <a:ahLst/>
            <a:cxnLst/>
            <a:rect l="l" t="t" r="r" b="b"/>
            <a:pathLst>
              <a:path w="4027536" h="2247767">
                <a:moveTo>
                  <a:pt x="0" y="0"/>
                </a:moveTo>
                <a:lnTo>
                  <a:pt x="4027536" y="0"/>
                </a:lnTo>
                <a:lnTo>
                  <a:pt x="4027536" y="2247766"/>
                </a:lnTo>
                <a:lnTo>
                  <a:pt x="0" y="2247766"/>
                </a:lnTo>
                <a:lnTo>
                  <a:pt x="0" y="0"/>
                </a:lnTo>
                <a:close/>
              </a:path>
            </a:pathLst>
          </a:custGeom>
          <a:blipFill>
            <a:blip r:embed="rId6"/>
            <a:stretch>
              <a:fillRect l="-8051" t="-29070"/>
            </a:stretch>
          </a:blipFill>
        </p:spPr>
        <p:txBody>
          <a:bodyPr/>
          <a:lstStyle/>
          <a:p>
            <a:endParaRPr lang="en-GB"/>
          </a:p>
        </p:txBody>
      </p:sp>
      <p:sp>
        <p:nvSpPr>
          <p:cNvPr id="6" name="Freeform 6"/>
          <p:cNvSpPr/>
          <p:nvPr/>
        </p:nvSpPr>
        <p:spPr>
          <a:xfrm>
            <a:off x="341327" y="1548136"/>
            <a:ext cx="3728629" cy="2485753"/>
          </a:xfrm>
          <a:custGeom>
            <a:avLst/>
            <a:gdLst/>
            <a:ahLst/>
            <a:cxnLst/>
            <a:rect l="l" t="t" r="r" b="b"/>
            <a:pathLst>
              <a:path w="3728629" h="2485753">
                <a:moveTo>
                  <a:pt x="0" y="0"/>
                </a:moveTo>
                <a:lnTo>
                  <a:pt x="3728629" y="0"/>
                </a:lnTo>
                <a:lnTo>
                  <a:pt x="3728629" y="2485753"/>
                </a:lnTo>
                <a:lnTo>
                  <a:pt x="0" y="2485753"/>
                </a:lnTo>
                <a:lnTo>
                  <a:pt x="0" y="0"/>
                </a:lnTo>
                <a:close/>
              </a:path>
            </a:pathLst>
          </a:custGeom>
          <a:blipFill>
            <a:blip r:embed="rId7"/>
            <a:stretch>
              <a:fillRect/>
            </a:stretch>
          </a:blipFill>
        </p:spPr>
        <p:txBody>
          <a:bodyPr/>
          <a:lstStyle/>
          <a:p>
            <a:endParaRPr lang="en-GB"/>
          </a:p>
        </p:txBody>
      </p:sp>
      <p:sp>
        <p:nvSpPr>
          <p:cNvPr id="7" name="Freeform 7"/>
          <p:cNvSpPr/>
          <p:nvPr/>
        </p:nvSpPr>
        <p:spPr>
          <a:xfrm>
            <a:off x="341327" y="4624011"/>
            <a:ext cx="3867872" cy="2523787"/>
          </a:xfrm>
          <a:custGeom>
            <a:avLst/>
            <a:gdLst/>
            <a:ahLst/>
            <a:cxnLst/>
            <a:rect l="l" t="t" r="r" b="b"/>
            <a:pathLst>
              <a:path w="3867872" h="2523787">
                <a:moveTo>
                  <a:pt x="0" y="0"/>
                </a:moveTo>
                <a:lnTo>
                  <a:pt x="3867872" y="0"/>
                </a:lnTo>
                <a:lnTo>
                  <a:pt x="3867872" y="2523787"/>
                </a:lnTo>
                <a:lnTo>
                  <a:pt x="0" y="2523787"/>
                </a:lnTo>
                <a:lnTo>
                  <a:pt x="0" y="0"/>
                </a:lnTo>
                <a:close/>
              </a:path>
            </a:pathLst>
          </a:custGeom>
          <a:blipFill>
            <a:blip r:embed="rId8"/>
            <a:stretch>
              <a:fillRect/>
            </a:stretch>
          </a:blipFill>
        </p:spPr>
        <p:txBody>
          <a:bodyPr/>
          <a:lstStyle/>
          <a:p>
            <a:endParaRPr lang="en-GB"/>
          </a:p>
        </p:txBody>
      </p:sp>
      <p:sp>
        <p:nvSpPr>
          <p:cNvPr id="8" name="TextBox 8"/>
          <p:cNvSpPr txBox="1"/>
          <p:nvPr/>
        </p:nvSpPr>
        <p:spPr>
          <a:xfrm>
            <a:off x="4574781" y="489585"/>
            <a:ext cx="9138438" cy="539115"/>
          </a:xfrm>
          <a:prstGeom prst="rect">
            <a:avLst/>
          </a:prstGeom>
        </p:spPr>
        <p:txBody>
          <a:bodyPr lIns="0" tIns="0" rIns="0" bIns="0" rtlCol="0" anchor="t">
            <a:spAutoFit/>
          </a:bodyPr>
          <a:lstStyle/>
          <a:p>
            <a:pPr algn="ctr">
              <a:lnSpc>
                <a:spcPts val="4409"/>
              </a:lnSpc>
            </a:pPr>
            <a:r>
              <a:rPr lang="en-US" sz="3150">
                <a:solidFill>
                  <a:srgbClr val="008C99"/>
                </a:solidFill>
                <a:latin typeface="Adelle 1"/>
                <a:ea typeface="Adelle 1"/>
                <a:cs typeface="Adelle 1"/>
                <a:sym typeface="Adelle 1"/>
              </a:rPr>
              <a:t>Increasing pressure on the marine environment</a:t>
            </a:r>
          </a:p>
        </p:txBody>
      </p:sp>
      <p:sp>
        <p:nvSpPr>
          <p:cNvPr id="9" name="TextBox 9"/>
          <p:cNvSpPr txBox="1"/>
          <p:nvPr/>
        </p:nvSpPr>
        <p:spPr>
          <a:xfrm>
            <a:off x="14218044" y="936646"/>
            <a:ext cx="3492480" cy="435709"/>
          </a:xfrm>
          <a:prstGeom prst="rect">
            <a:avLst/>
          </a:prstGeom>
        </p:spPr>
        <p:txBody>
          <a:bodyPr lIns="0" tIns="0" rIns="0" bIns="0" rtlCol="0" anchor="t">
            <a:spAutoFit/>
          </a:bodyPr>
          <a:lstStyle/>
          <a:p>
            <a:pPr algn="l">
              <a:lnSpc>
                <a:spcPts val="3591"/>
              </a:lnSpc>
            </a:pPr>
            <a:r>
              <a:rPr lang="en-US" sz="2565" dirty="0">
                <a:solidFill>
                  <a:schemeClr val="bg1"/>
                </a:solidFill>
                <a:highlight>
                  <a:srgbClr val="008080"/>
                </a:highlight>
                <a:latin typeface="Univers 55"/>
                <a:ea typeface="Univers 55"/>
                <a:cs typeface="Univers 55"/>
                <a:sym typeface="Univers 55"/>
              </a:rPr>
              <a:t>Unsustainable fishing</a:t>
            </a:r>
          </a:p>
        </p:txBody>
      </p:sp>
      <p:sp>
        <p:nvSpPr>
          <p:cNvPr id="10" name="TextBox 10"/>
          <p:cNvSpPr txBox="1"/>
          <p:nvPr/>
        </p:nvSpPr>
        <p:spPr>
          <a:xfrm>
            <a:off x="14075169" y="4901833"/>
            <a:ext cx="2568391" cy="435709"/>
          </a:xfrm>
          <a:prstGeom prst="rect">
            <a:avLst/>
          </a:prstGeom>
        </p:spPr>
        <p:txBody>
          <a:bodyPr lIns="0" tIns="0" rIns="0" bIns="0" rtlCol="0" anchor="t">
            <a:spAutoFit/>
          </a:bodyPr>
          <a:lstStyle/>
          <a:p>
            <a:pPr algn="l">
              <a:lnSpc>
                <a:spcPts val="3591"/>
              </a:lnSpc>
            </a:pPr>
            <a:r>
              <a:rPr lang="en-US" sz="2565" dirty="0">
                <a:solidFill>
                  <a:schemeClr val="bg1"/>
                </a:solidFill>
                <a:highlight>
                  <a:srgbClr val="008080"/>
                </a:highlight>
                <a:latin typeface="Univers 55"/>
                <a:ea typeface="Univers 55"/>
                <a:cs typeface="Univers 55"/>
                <a:sym typeface="Univers 55"/>
              </a:rPr>
              <a:t>Climate Change</a:t>
            </a:r>
          </a:p>
        </p:txBody>
      </p:sp>
      <p:sp>
        <p:nvSpPr>
          <p:cNvPr id="11" name="TextBox 11"/>
          <p:cNvSpPr txBox="1"/>
          <p:nvPr/>
        </p:nvSpPr>
        <p:spPr>
          <a:xfrm>
            <a:off x="261495" y="7508762"/>
            <a:ext cx="1513161" cy="447247"/>
          </a:xfrm>
          <a:prstGeom prst="rect">
            <a:avLst/>
          </a:prstGeom>
        </p:spPr>
        <p:txBody>
          <a:bodyPr lIns="0" tIns="0" rIns="0" bIns="0" rtlCol="0" anchor="t">
            <a:spAutoFit/>
          </a:bodyPr>
          <a:lstStyle/>
          <a:p>
            <a:pPr algn="l">
              <a:lnSpc>
                <a:spcPts val="3698"/>
              </a:lnSpc>
            </a:pPr>
            <a:r>
              <a:rPr lang="en-US" sz="2641" dirty="0">
                <a:solidFill>
                  <a:schemeClr val="bg1"/>
                </a:solidFill>
                <a:highlight>
                  <a:srgbClr val="008080"/>
                </a:highlight>
                <a:latin typeface="Univers 55"/>
                <a:ea typeface="Univers 55"/>
                <a:cs typeface="Univers 55"/>
                <a:sym typeface="Univers 55"/>
              </a:rPr>
              <a:t>Pollution</a:t>
            </a:r>
          </a:p>
        </p:txBody>
      </p:sp>
      <p:sp>
        <p:nvSpPr>
          <p:cNvPr id="12" name="TextBox 12"/>
          <p:cNvSpPr txBox="1"/>
          <p:nvPr/>
        </p:nvSpPr>
        <p:spPr>
          <a:xfrm>
            <a:off x="261495" y="1048053"/>
            <a:ext cx="4643634" cy="913972"/>
          </a:xfrm>
          <a:prstGeom prst="rect">
            <a:avLst/>
          </a:prstGeom>
        </p:spPr>
        <p:txBody>
          <a:bodyPr wrap="square" lIns="0" tIns="0" rIns="0" bIns="0" rtlCol="0" anchor="t">
            <a:spAutoFit/>
          </a:bodyPr>
          <a:lstStyle/>
          <a:p>
            <a:pPr algn="l">
              <a:lnSpc>
                <a:spcPts val="3698"/>
              </a:lnSpc>
            </a:pPr>
            <a:r>
              <a:rPr lang="en-US" sz="2641" dirty="0">
                <a:solidFill>
                  <a:schemeClr val="bg1"/>
                </a:solidFill>
                <a:highlight>
                  <a:srgbClr val="008080"/>
                </a:highlight>
                <a:latin typeface="Univers 55"/>
                <a:ea typeface="Univers 55"/>
                <a:cs typeface="Univers 55"/>
                <a:sym typeface="Univers 55"/>
              </a:rPr>
              <a:t>Offshore &amp; coastal development</a:t>
            </a:r>
          </a:p>
        </p:txBody>
      </p:sp>
      <p:sp>
        <p:nvSpPr>
          <p:cNvPr id="13" name="TextBox 13"/>
          <p:cNvSpPr txBox="1"/>
          <p:nvPr/>
        </p:nvSpPr>
        <p:spPr>
          <a:xfrm>
            <a:off x="261495" y="4176764"/>
            <a:ext cx="1513161" cy="447247"/>
          </a:xfrm>
          <a:prstGeom prst="rect">
            <a:avLst/>
          </a:prstGeom>
        </p:spPr>
        <p:txBody>
          <a:bodyPr lIns="0" tIns="0" rIns="0" bIns="0" rtlCol="0" anchor="t">
            <a:spAutoFit/>
          </a:bodyPr>
          <a:lstStyle/>
          <a:p>
            <a:pPr algn="l">
              <a:lnSpc>
                <a:spcPts val="3698"/>
              </a:lnSpc>
            </a:pPr>
            <a:r>
              <a:rPr lang="en-US" sz="2641" dirty="0">
                <a:solidFill>
                  <a:schemeClr val="bg1"/>
                </a:solidFill>
                <a:highlight>
                  <a:srgbClr val="008080"/>
                </a:highlight>
                <a:latin typeface="Univers 55"/>
                <a:ea typeface="Univers 55"/>
                <a:cs typeface="Univers 55"/>
                <a:sym typeface="Univers 55"/>
              </a:rPr>
              <a:t>Shipping</a:t>
            </a:r>
          </a:p>
        </p:txBody>
      </p:sp>
    </p:spTree>
    <p:extLst>
      <p:ext uri="{BB962C8B-B14F-4D97-AF65-F5344CB8AC3E}">
        <p14:creationId xmlns:p14="http://schemas.microsoft.com/office/powerpoint/2010/main" val="2138590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4781" y="1354094"/>
            <a:ext cx="9138438" cy="8799977"/>
          </a:xfrm>
          <a:custGeom>
            <a:avLst/>
            <a:gdLst/>
            <a:ahLst/>
            <a:cxnLst/>
            <a:rect l="l" t="t" r="r" b="b"/>
            <a:pathLst>
              <a:path w="9138438" h="8799977">
                <a:moveTo>
                  <a:pt x="0" y="0"/>
                </a:moveTo>
                <a:lnTo>
                  <a:pt x="9138438" y="0"/>
                </a:lnTo>
                <a:lnTo>
                  <a:pt x="9138438" y="8799977"/>
                </a:lnTo>
                <a:lnTo>
                  <a:pt x="0" y="8799977"/>
                </a:lnTo>
                <a:lnTo>
                  <a:pt x="0" y="0"/>
                </a:lnTo>
                <a:close/>
              </a:path>
            </a:pathLst>
          </a:custGeom>
          <a:blipFill>
            <a:blip r:embed="rId3">
              <a:alphaModFix amt="30000"/>
            </a:blip>
            <a:stretch>
              <a:fillRect/>
            </a:stretch>
          </a:blipFill>
          <a:ln w="76200" cap="sq">
            <a:solidFill>
              <a:srgbClr val="87D9C3">
                <a:alpha val="29804"/>
              </a:srgbClr>
            </a:solidFill>
            <a:prstDash val="solid"/>
            <a:miter/>
          </a:ln>
        </p:spPr>
        <p:txBody>
          <a:bodyPr/>
          <a:lstStyle/>
          <a:p>
            <a:endParaRPr lang="en-GB"/>
          </a:p>
        </p:txBody>
      </p:sp>
      <p:sp>
        <p:nvSpPr>
          <p:cNvPr id="3" name="Freeform 3"/>
          <p:cNvSpPr/>
          <p:nvPr/>
        </p:nvSpPr>
        <p:spPr>
          <a:xfrm>
            <a:off x="14221964" y="5554271"/>
            <a:ext cx="3844832" cy="4599800"/>
          </a:xfrm>
          <a:custGeom>
            <a:avLst/>
            <a:gdLst/>
            <a:ahLst/>
            <a:cxnLst/>
            <a:rect l="l" t="t" r="r" b="b"/>
            <a:pathLst>
              <a:path w="3844832" h="4599800">
                <a:moveTo>
                  <a:pt x="0" y="0"/>
                </a:moveTo>
                <a:lnTo>
                  <a:pt x="3844832" y="0"/>
                </a:lnTo>
                <a:lnTo>
                  <a:pt x="3844832" y="4599800"/>
                </a:lnTo>
                <a:lnTo>
                  <a:pt x="0" y="4599800"/>
                </a:lnTo>
                <a:lnTo>
                  <a:pt x="0" y="0"/>
                </a:lnTo>
                <a:close/>
              </a:path>
            </a:pathLst>
          </a:custGeom>
          <a:blipFill>
            <a:blip r:embed="rId4">
              <a:alphaModFix amt="30000"/>
            </a:blip>
            <a:stretch>
              <a:fillRect l="-6909" t="-4259" r="-5381"/>
            </a:stretch>
          </a:blipFill>
        </p:spPr>
        <p:txBody>
          <a:bodyPr/>
          <a:lstStyle/>
          <a:p>
            <a:endParaRPr lang="en-GB"/>
          </a:p>
        </p:txBody>
      </p:sp>
      <p:sp>
        <p:nvSpPr>
          <p:cNvPr id="4" name="Freeform 4"/>
          <p:cNvSpPr/>
          <p:nvPr/>
        </p:nvSpPr>
        <p:spPr>
          <a:xfrm>
            <a:off x="14221964" y="1548136"/>
            <a:ext cx="3844832" cy="2566425"/>
          </a:xfrm>
          <a:custGeom>
            <a:avLst/>
            <a:gdLst/>
            <a:ahLst/>
            <a:cxnLst/>
            <a:rect l="l" t="t" r="r" b="b"/>
            <a:pathLst>
              <a:path w="3844832" h="2566425">
                <a:moveTo>
                  <a:pt x="0" y="0"/>
                </a:moveTo>
                <a:lnTo>
                  <a:pt x="3844832" y="0"/>
                </a:lnTo>
                <a:lnTo>
                  <a:pt x="3844832" y="2566425"/>
                </a:lnTo>
                <a:lnTo>
                  <a:pt x="0" y="2566425"/>
                </a:lnTo>
                <a:lnTo>
                  <a:pt x="0" y="0"/>
                </a:lnTo>
                <a:close/>
              </a:path>
            </a:pathLst>
          </a:custGeom>
          <a:blipFill>
            <a:blip r:embed="rId5">
              <a:alphaModFix amt="30000"/>
            </a:blip>
            <a:stretch>
              <a:fillRect/>
            </a:stretch>
          </a:blipFill>
        </p:spPr>
        <p:txBody>
          <a:bodyPr/>
          <a:lstStyle/>
          <a:p>
            <a:endParaRPr lang="en-GB"/>
          </a:p>
        </p:txBody>
      </p:sp>
      <p:sp>
        <p:nvSpPr>
          <p:cNvPr id="5" name="Freeform 5"/>
          <p:cNvSpPr/>
          <p:nvPr/>
        </p:nvSpPr>
        <p:spPr>
          <a:xfrm>
            <a:off x="261495" y="7756198"/>
            <a:ext cx="4027536" cy="2247767"/>
          </a:xfrm>
          <a:custGeom>
            <a:avLst/>
            <a:gdLst/>
            <a:ahLst/>
            <a:cxnLst/>
            <a:rect l="l" t="t" r="r" b="b"/>
            <a:pathLst>
              <a:path w="4027536" h="2247767">
                <a:moveTo>
                  <a:pt x="0" y="0"/>
                </a:moveTo>
                <a:lnTo>
                  <a:pt x="4027536" y="0"/>
                </a:lnTo>
                <a:lnTo>
                  <a:pt x="4027536" y="2247766"/>
                </a:lnTo>
                <a:lnTo>
                  <a:pt x="0" y="2247766"/>
                </a:lnTo>
                <a:lnTo>
                  <a:pt x="0" y="0"/>
                </a:lnTo>
                <a:close/>
              </a:path>
            </a:pathLst>
          </a:custGeom>
          <a:blipFill>
            <a:blip r:embed="rId6">
              <a:alphaModFix amt="30000"/>
            </a:blip>
            <a:stretch>
              <a:fillRect l="-8051" t="-29070"/>
            </a:stretch>
          </a:blipFill>
        </p:spPr>
        <p:txBody>
          <a:bodyPr/>
          <a:lstStyle/>
          <a:p>
            <a:endParaRPr lang="en-GB"/>
          </a:p>
        </p:txBody>
      </p:sp>
      <p:sp>
        <p:nvSpPr>
          <p:cNvPr id="6" name="Freeform 6"/>
          <p:cNvSpPr/>
          <p:nvPr/>
        </p:nvSpPr>
        <p:spPr>
          <a:xfrm>
            <a:off x="341327" y="1548136"/>
            <a:ext cx="3728629" cy="2485753"/>
          </a:xfrm>
          <a:custGeom>
            <a:avLst/>
            <a:gdLst/>
            <a:ahLst/>
            <a:cxnLst/>
            <a:rect l="l" t="t" r="r" b="b"/>
            <a:pathLst>
              <a:path w="3728629" h="2485753">
                <a:moveTo>
                  <a:pt x="0" y="0"/>
                </a:moveTo>
                <a:lnTo>
                  <a:pt x="3728629" y="0"/>
                </a:lnTo>
                <a:lnTo>
                  <a:pt x="3728629" y="2485753"/>
                </a:lnTo>
                <a:lnTo>
                  <a:pt x="0" y="2485753"/>
                </a:lnTo>
                <a:lnTo>
                  <a:pt x="0" y="0"/>
                </a:lnTo>
                <a:close/>
              </a:path>
            </a:pathLst>
          </a:custGeom>
          <a:blipFill>
            <a:blip r:embed="rId7"/>
            <a:stretch>
              <a:fillRect/>
            </a:stretch>
          </a:blipFill>
        </p:spPr>
        <p:txBody>
          <a:bodyPr/>
          <a:lstStyle/>
          <a:p>
            <a:endParaRPr lang="en-GB"/>
          </a:p>
        </p:txBody>
      </p:sp>
      <p:sp>
        <p:nvSpPr>
          <p:cNvPr id="7" name="Freeform 7"/>
          <p:cNvSpPr/>
          <p:nvPr/>
        </p:nvSpPr>
        <p:spPr>
          <a:xfrm>
            <a:off x="341327" y="4624011"/>
            <a:ext cx="3867872" cy="2523787"/>
          </a:xfrm>
          <a:custGeom>
            <a:avLst/>
            <a:gdLst/>
            <a:ahLst/>
            <a:cxnLst/>
            <a:rect l="l" t="t" r="r" b="b"/>
            <a:pathLst>
              <a:path w="3867872" h="2523787">
                <a:moveTo>
                  <a:pt x="0" y="0"/>
                </a:moveTo>
                <a:lnTo>
                  <a:pt x="3867872" y="0"/>
                </a:lnTo>
                <a:lnTo>
                  <a:pt x="3867872" y="2523787"/>
                </a:lnTo>
                <a:lnTo>
                  <a:pt x="0" y="2523787"/>
                </a:lnTo>
                <a:lnTo>
                  <a:pt x="0" y="0"/>
                </a:lnTo>
                <a:close/>
              </a:path>
            </a:pathLst>
          </a:custGeom>
          <a:blipFill>
            <a:blip r:embed="rId8">
              <a:alphaModFix amt="30000"/>
            </a:blip>
            <a:stretch>
              <a:fillRect/>
            </a:stretch>
          </a:blipFill>
        </p:spPr>
        <p:txBody>
          <a:bodyPr/>
          <a:lstStyle/>
          <a:p>
            <a:endParaRPr lang="en-GB"/>
          </a:p>
        </p:txBody>
      </p:sp>
      <p:sp>
        <p:nvSpPr>
          <p:cNvPr id="8" name="Freeform 8"/>
          <p:cNvSpPr/>
          <p:nvPr/>
        </p:nvSpPr>
        <p:spPr>
          <a:xfrm>
            <a:off x="7285830" y="2697215"/>
            <a:ext cx="1702112" cy="776589"/>
          </a:xfrm>
          <a:custGeom>
            <a:avLst/>
            <a:gdLst/>
            <a:ahLst/>
            <a:cxnLst/>
            <a:rect l="l" t="t" r="r" b="b"/>
            <a:pathLst>
              <a:path w="1702112" h="776589">
                <a:moveTo>
                  <a:pt x="0" y="0"/>
                </a:moveTo>
                <a:lnTo>
                  <a:pt x="1702112" y="0"/>
                </a:lnTo>
                <a:lnTo>
                  <a:pt x="1702112" y="776589"/>
                </a:lnTo>
                <a:lnTo>
                  <a:pt x="0" y="7765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3232000" y="1746819"/>
            <a:ext cx="3624204" cy="2677381"/>
          </a:xfrm>
          <a:custGeom>
            <a:avLst/>
            <a:gdLst/>
            <a:ahLst/>
            <a:cxnLst/>
            <a:rect l="l" t="t" r="r" b="b"/>
            <a:pathLst>
              <a:path w="3624204" h="2677381">
                <a:moveTo>
                  <a:pt x="0" y="0"/>
                </a:moveTo>
                <a:lnTo>
                  <a:pt x="3624204" y="0"/>
                </a:lnTo>
                <a:lnTo>
                  <a:pt x="3624204" y="2677381"/>
                </a:lnTo>
                <a:lnTo>
                  <a:pt x="0" y="26773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9574829" y="1625212"/>
            <a:ext cx="3371537" cy="2920594"/>
          </a:xfrm>
          <a:custGeom>
            <a:avLst/>
            <a:gdLst/>
            <a:ahLst/>
            <a:cxnLst/>
            <a:rect l="l" t="t" r="r" b="b"/>
            <a:pathLst>
              <a:path w="3371537" h="2920594">
                <a:moveTo>
                  <a:pt x="0" y="0"/>
                </a:moveTo>
                <a:lnTo>
                  <a:pt x="3371537" y="0"/>
                </a:lnTo>
                <a:lnTo>
                  <a:pt x="3371537" y="2920595"/>
                </a:lnTo>
                <a:lnTo>
                  <a:pt x="0" y="2920595"/>
                </a:lnTo>
                <a:lnTo>
                  <a:pt x="0" y="0"/>
                </a:lnTo>
                <a:close/>
              </a:path>
            </a:pathLst>
          </a:custGeom>
          <a:blipFill>
            <a:blip r:embed="rId13"/>
            <a:stretch>
              <a:fillRect/>
            </a:stretch>
          </a:blipFill>
        </p:spPr>
        <p:txBody>
          <a:bodyPr/>
          <a:lstStyle/>
          <a:p>
            <a:endParaRPr lang="en-GB"/>
          </a:p>
        </p:txBody>
      </p:sp>
      <p:sp>
        <p:nvSpPr>
          <p:cNvPr id="11" name="TextBox 11"/>
          <p:cNvSpPr txBox="1"/>
          <p:nvPr/>
        </p:nvSpPr>
        <p:spPr>
          <a:xfrm>
            <a:off x="4574781" y="489585"/>
            <a:ext cx="9138438" cy="539115"/>
          </a:xfrm>
          <a:prstGeom prst="rect">
            <a:avLst/>
          </a:prstGeom>
        </p:spPr>
        <p:txBody>
          <a:bodyPr lIns="0" tIns="0" rIns="0" bIns="0" rtlCol="0" anchor="t">
            <a:spAutoFit/>
          </a:bodyPr>
          <a:lstStyle/>
          <a:p>
            <a:pPr algn="ctr">
              <a:lnSpc>
                <a:spcPts val="4409"/>
              </a:lnSpc>
            </a:pPr>
            <a:r>
              <a:rPr lang="en-US" sz="3150">
                <a:solidFill>
                  <a:srgbClr val="008C99"/>
                </a:solidFill>
                <a:latin typeface="Adelle 1"/>
                <a:ea typeface="Adelle 1"/>
                <a:cs typeface="Adelle 1"/>
                <a:sym typeface="Adelle 1"/>
              </a:rPr>
              <a:t>Increasing pressure on the marine environment</a:t>
            </a:r>
          </a:p>
        </p:txBody>
      </p:sp>
      <p:sp>
        <p:nvSpPr>
          <p:cNvPr id="12" name="TextBox 12"/>
          <p:cNvSpPr txBox="1"/>
          <p:nvPr/>
        </p:nvSpPr>
        <p:spPr>
          <a:xfrm>
            <a:off x="14221964" y="1093377"/>
            <a:ext cx="3492480" cy="435709"/>
          </a:xfrm>
          <a:prstGeom prst="rect">
            <a:avLst/>
          </a:prstGeom>
        </p:spPr>
        <p:txBody>
          <a:bodyPr lIns="0" tIns="0" rIns="0" bIns="0" rtlCol="0" anchor="t">
            <a:spAutoFit/>
          </a:bodyPr>
          <a:lstStyle/>
          <a:p>
            <a:pPr algn="l">
              <a:lnSpc>
                <a:spcPts val="3591"/>
              </a:lnSpc>
            </a:pPr>
            <a:r>
              <a:rPr lang="en-US" sz="2565">
                <a:solidFill>
                  <a:srgbClr val="000000">
                    <a:alpha val="29804"/>
                  </a:srgbClr>
                </a:solidFill>
                <a:latin typeface="Univers 55"/>
                <a:ea typeface="Univers 55"/>
                <a:cs typeface="Univers 55"/>
                <a:sym typeface="Univers 55"/>
              </a:rPr>
              <a:t>Unsustainable fishing</a:t>
            </a:r>
          </a:p>
        </p:txBody>
      </p:sp>
      <p:sp>
        <p:nvSpPr>
          <p:cNvPr id="13" name="TextBox 13"/>
          <p:cNvSpPr txBox="1"/>
          <p:nvPr/>
        </p:nvSpPr>
        <p:spPr>
          <a:xfrm>
            <a:off x="14075169" y="4901833"/>
            <a:ext cx="2568391" cy="435709"/>
          </a:xfrm>
          <a:prstGeom prst="rect">
            <a:avLst/>
          </a:prstGeom>
        </p:spPr>
        <p:txBody>
          <a:bodyPr lIns="0" tIns="0" rIns="0" bIns="0" rtlCol="0" anchor="t">
            <a:spAutoFit/>
          </a:bodyPr>
          <a:lstStyle/>
          <a:p>
            <a:pPr algn="l">
              <a:lnSpc>
                <a:spcPts val="3591"/>
              </a:lnSpc>
            </a:pPr>
            <a:r>
              <a:rPr lang="en-US" sz="2565">
                <a:solidFill>
                  <a:srgbClr val="000000">
                    <a:alpha val="29804"/>
                  </a:srgbClr>
                </a:solidFill>
                <a:latin typeface="Univers 55"/>
                <a:ea typeface="Univers 55"/>
                <a:cs typeface="Univers 55"/>
                <a:sym typeface="Univers 55"/>
              </a:rPr>
              <a:t>Climate Change</a:t>
            </a:r>
          </a:p>
        </p:txBody>
      </p:sp>
      <p:sp>
        <p:nvSpPr>
          <p:cNvPr id="14" name="TextBox 14"/>
          <p:cNvSpPr txBox="1"/>
          <p:nvPr/>
        </p:nvSpPr>
        <p:spPr>
          <a:xfrm>
            <a:off x="261495" y="7508762"/>
            <a:ext cx="1513161" cy="447247"/>
          </a:xfrm>
          <a:prstGeom prst="rect">
            <a:avLst/>
          </a:prstGeom>
        </p:spPr>
        <p:txBody>
          <a:bodyPr lIns="0" tIns="0" rIns="0" bIns="0" rtlCol="0" anchor="t">
            <a:spAutoFit/>
          </a:bodyPr>
          <a:lstStyle/>
          <a:p>
            <a:pPr algn="l">
              <a:lnSpc>
                <a:spcPts val="3698"/>
              </a:lnSpc>
            </a:pPr>
            <a:r>
              <a:rPr lang="en-US" sz="2641">
                <a:solidFill>
                  <a:srgbClr val="000000">
                    <a:alpha val="29804"/>
                  </a:srgbClr>
                </a:solidFill>
                <a:latin typeface="Univers 55"/>
                <a:ea typeface="Univers 55"/>
                <a:cs typeface="Univers 55"/>
                <a:sym typeface="Univers 55"/>
              </a:rPr>
              <a:t>Pollution</a:t>
            </a:r>
          </a:p>
        </p:txBody>
      </p:sp>
      <p:sp>
        <p:nvSpPr>
          <p:cNvPr id="15" name="TextBox 15"/>
          <p:cNvSpPr txBox="1"/>
          <p:nvPr/>
        </p:nvSpPr>
        <p:spPr>
          <a:xfrm>
            <a:off x="261495" y="679253"/>
            <a:ext cx="4625027" cy="913972"/>
          </a:xfrm>
          <a:prstGeom prst="rect">
            <a:avLst/>
          </a:prstGeom>
        </p:spPr>
        <p:txBody>
          <a:bodyPr lIns="0" tIns="0" rIns="0" bIns="0" rtlCol="0" anchor="t">
            <a:spAutoFit/>
          </a:bodyPr>
          <a:lstStyle/>
          <a:p>
            <a:pPr algn="l">
              <a:lnSpc>
                <a:spcPts val="3698"/>
              </a:lnSpc>
            </a:pPr>
            <a:r>
              <a:rPr lang="en-US" sz="2641">
                <a:solidFill>
                  <a:srgbClr val="000000"/>
                </a:solidFill>
                <a:latin typeface="Univers 55"/>
                <a:ea typeface="Univers 55"/>
                <a:cs typeface="Univers 55"/>
                <a:sym typeface="Univers 55"/>
              </a:rPr>
              <a:t>Offshore &amp; coastal development</a:t>
            </a:r>
          </a:p>
        </p:txBody>
      </p:sp>
      <p:sp>
        <p:nvSpPr>
          <p:cNvPr id="16" name="TextBox 16"/>
          <p:cNvSpPr txBox="1"/>
          <p:nvPr/>
        </p:nvSpPr>
        <p:spPr>
          <a:xfrm>
            <a:off x="261495" y="4176764"/>
            <a:ext cx="1513161" cy="447247"/>
          </a:xfrm>
          <a:prstGeom prst="rect">
            <a:avLst/>
          </a:prstGeom>
        </p:spPr>
        <p:txBody>
          <a:bodyPr lIns="0" tIns="0" rIns="0" bIns="0" rtlCol="0" anchor="t">
            <a:spAutoFit/>
          </a:bodyPr>
          <a:lstStyle/>
          <a:p>
            <a:pPr algn="l">
              <a:lnSpc>
                <a:spcPts val="3698"/>
              </a:lnSpc>
            </a:pPr>
            <a:r>
              <a:rPr lang="en-US" sz="2641">
                <a:solidFill>
                  <a:srgbClr val="000000">
                    <a:alpha val="29804"/>
                  </a:srgbClr>
                </a:solidFill>
                <a:latin typeface="Univers 55"/>
                <a:ea typeface="Univers 55"/>
                <a:cs typeface="Univers 55"/>
                <a:sym typeface="Univers 55"/>
              </a:rPr>
              <a:t>Shipping</a:t>
            </a:r>
          </a:p>
        </p:txBody>
      </p:sp>
    </p:spTree>
    <p:extLst>
      <p:ext uri="{BB962C8B-B14F-4D97-AF65-F5344CB8AC3E}">
        <p14:creationId xmlns:p14="http://schemas.microsoft.com/office/powerpoint/2010/main" val="2490083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45689c3-9103-4049-880c-43e873a2512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3934CF834D324EA276024801EBF0BA" ma:contentTypeVersion="13" ma:contentTypeDescription="Create a new document." ma:contentTypeScope="" ma:versionID="ddf2fb142848627a79f08d6d4c8a3134">
  <xsd:schema xmlns:xsd="http://www.w3.org/2001/XMLSchema" xmlns:xs="http://www.w3.org/2001/XMLSchema" xmlns:p="http://schemas.microsoft.com/office/2006/metadata/properties" xmlns:ns3="145689c3-9103-4049-880c-43e873a25125" targetNamespace="http://schemas.microsoft.com/office/2006/metadata/properties" ma:root="true" ma:fieldsID="26471764a0b150eda5dd3aa259558929" ns3:_="">
    <xsd:import namespace="145689c3-9103-4049-880c-43e873a25125"/>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689c3-9103-4049-880c-43e873a2512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EE273-C0D7-43DA-A951-6C2A6CE8B897}">
  <ds:schemaRefs>
    <ds:schemaRef ds:uri="http://purl.org/dc/dcmitype/"/>
    <ds:schemaRef ds:uri="http://purl.org/dc/elements/1.1/"/>
    <ds:schemaRef ds:uri="http://purl.org/dc/terms/"/>
    <ds:schemaRef ds:uri="http://schemas.openxmlformats.org/package/2006/metadata/core-properties"/>
    <ds:schemaRef ds:uri="http://schemas.microsoft.com/office/2006/metadata/properties"/>
    <ds:schemaRef ds:uri="http://schemas.microsoft.com/office/2006/documentManagement/types"/>
    <ds:schemaRef ds:uri="145689c3-9103-4049-880c-43e873a25125"/>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A03FCE6-7285-4649-ADA2-81DC5E72A9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689c3-9103-4049-880c-43e873a251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81AECD-296A-4FC8-A842-D1E56F05FA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TotalTime>
  <Words>1065</Words>
  <Application>Microsoft Office PowerPoint</Application>
  <PresentationFormat>Custom</PresentationFormat>
  <Paragraphs>119</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vt:lpstr>
      <vt:lpstr>Aptos</vt:lpstr>
      <vt:lpstr>Tahoma Bold</vt:lpstr>
      <vt:lpstr>Adelle 1</vt:lpstr>
      <vt:lpstr>Adelle 2</vt:lpstr>
      <vt:lpstr>Tahoma</vt:lpstr>
      <vt:lpstr>Arial</vt:lpstr>
      <vt:lpstr>Univers 55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North West Marine Ecosytems (NWME) 2025</dc:title>
  <dc:creator>NWCF</dc:creator>
  <cp:lastModifiedBy>NWCF Admin</cp:lastModifiedBy>
  <cp:revision>9</cp:revision>
  <dcterms:created xsi:type="dcterms:W3CDTF">2006-08-16T00:00:00Z</dcterms:created>
  <dcterms:modified xsi:type="dcterms:W3CDTF">2025-07-04T14:34:20Z</dcterms:modified>
  <dc:identifier>DAGrWipO41E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0x010100763934CF834D324EA276024801EBF0BA</vt:lpwstr>
  </property>
</Properties>
</file>