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57" r:id="rId6"/>
    <p:sldId id="258" r:id="rId7"/>
    <p:sldId id="260" r:id="rId8"/>
    <p:sldId id="272" r:id="rId9"/>
    <p:sldId id="261" r:id="rId10"/>
    <p:sldId id="263" r:id="rId11"/>
    <p:sldId id="264" r:id="rId12"/>
    <p:sldId id="265" r:id="rId13"/>
    <p:sldId id="266" r:id="rId14"/>
    <p:sldId id="267"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475A"/>
    <a:srgbClr val="5541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4912" autoAdjust="0"/>
  </p:normalViewPr>
  <p:slideViewPr>
    <p:cSldViewPr snapToGrid="0">
      <p:cViewPr varScale="1">
        <p:scale>
          <a:sx n="53" d="100"/>
          <a:sy n="53" d="100"/>
        </p:scale>
        <p:origin x="1140" y="52"/>
      </p:cViewPr>
      <p:guideLst/>
    </p:cSldViewPr>
  </p:slideViewPr>
  <p:notesTextViewPr>
    <p:cViewPr>
      <p:scale>
        <a:sx n="3" d="2"/>
        <a:sy n="3" d="2"/>
      </p:scale>
      <p:origin x="0" y="0"/>
    </p:cViewPr>
  </p:notesTextViewPr>
  <p:notesViewPr>
    <p:cSldViewPr snapToGrid="0">
      <p:cViewPr varScale="1">
        <p:scale>
          <a:sx n="87" d="100"/>
          <a:sy n="87" d="100"/>
        </p:scale>
        <p:origin x="29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CCBDF2-4FF4-466C-A6DB-D495EA8356F0}" type="datetimeFigureOut">
              <a:rPr lang="en-GB" smtClean="0"/>
              <a:t>25/06/2025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37BBF7-3192-4C86-8F48-E5F9A6407B9E}" type="slidenum">
              <a:rPr lang="en-GB" smtClean="0"/>
              <a:t>‹#›</a:t>
            </a:fld>
            <a:endParaRPr lang="en-GB"/>
          </a:p>
        </p:txBody>
      </p:sp>
    </p:spTree>
    <p:extLst>
      <p:ext uri="{BB962C8B-B14F-4D97-AF65-F5344CB8AC3E}">
        <p14:creationId xmlns:p14="http://schemas.microsoft.com/office/powerpoint/2010/main" val="2548790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have subtitled my presentation because …</a:t>
            </a:r>
          </a:p>
        </p:txBody>
      </p:sp>
      <p:sp>
        <p:nvSpPr>
          <p:cNvPr id="4" name="Slide Number Placeholder 3"/>
          <p:cNvSpPr>
            <a:spLocks noGrp="1"/>
          </p:cNvSpPr>
          <p:nvPr>
            <p:ph type="sldNum" sz="quarter" idx="5"/>
          </p:nvPr>
        </p:nvSpPr>
        <p:spPr/>
        <p:txBody>
          <a:bodyPr/>
          <a:lstStyle/>
          <a:p>
            <a:fld id="{4E37BBF7-3192-4C86-8F48-E5F9A6407B9E}" type="slidenum">
              <a:rPr lang="en-GB" smtClean="0"/>
              <a:t>1</a:t>
            </a:fld>
            <a:endParaRPr lang="en-GB"/>
          </a:p>
        </p:txBody>
      </p:sp>
    </p:spTree>
    <p:extLst>
      <p:ext uri="{BB962C8B-B14F-4D97-AF65-F5344CB8AC3E}">
        <p14:creationId xmlns:p14="http://schemas.microsoft.com/office/powerpoint/2010/main" val="3543845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Spring bloom significantly impacts the annual levels of primary production in the Wyre Estuary, and the data we have implies a strong relationship between sunlight and the appearance of Spring bloom in the Estuary. Looking back over Met Office Bradford records for sun light, which are available from 1908 (using a Cambell Stokes recorder throughout the period), we can see that for much of the period the number of hours of sunlight in January and February would be below our threshold.</a:t>
            </a:r>
          </a:p>
          <a:p>
            <a:endParaRPr lang="en-GB" dirty="0"/>
          </a:p>
          <a:p>
            <a:r>
              <a:rPr lang="en-GB" dirty="0"/>
              <a:t>Since 1990, however, hours of sunlight in February have usually been above our threshold (and even some January’s make the grade!). There is, however, a lot of variation between years.</a:t>
            </a:r>
          </a:p>
        </p:txBody>
      </p:sp>
      <p:sp>
        <p:nvSpPr>
          <p:cNvPr id="4" name="Slide Number Placeholder 3"/>
          <p:cNvSpPr>
            <a:spLocks noGrp="1"/>
          </p:cNvSpPr>
          <p:nvPr>
            <p:ph type="sldNum" sz="quarter" idx="5"/>
          </p:nvPr>
        </p:nvSpPr>
        <p:spPr/>
        <p:txBody>
          <a:bodyPr/>
          <a:lstStyle/>
          <a:p>
            <a:fld id="{4E37BBF7-3192-4C86-8F48-E5F9A6407B9E}" type="slidenum">
              <a:rPr lang="en-GB" smtClean="0"/>
              <a:t>10</a:t>
            </a:fld>
            <a:endParaRPr lang="en-GB"/>
          </a:p>
        </p:txBody>
      </p:sp>
    </p:spTree>
    <p:extLst>
      <p:ext uri="{BB962C8B-B14F-4D97-AF65-F5344CB8AC3E}">
        <p14:creationId xmlns:p14="http://schemas.microsoft.com/office/powerpoint/2010/main" val="3616420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different the last 25 years have been is clearly picked out here. If this change proves permanent, I suggest that the chance of a Spring bloom will remain very much greater than in the period to 2000…</a:t>
            </a:r>
          </a:p>
        </p:txBody>
      </p:sp>
      <p:sp>
        <p:nvSpPr>
          <p:cNvPr id="4" name="Slide Number Placeholder 3"/>
          <p:cNvSpPr>
            <a:spLocks noGrp="1"/>
          </p:cNvSpPr>
          <p:nvPr>
            <p:ph type="sldNum" sz="quarter" idx="5"/>
          </p:nvPr>
        </p:nvSpPr>
        <p:spPr/>
        <p:txBody>
          <a:bodyPr/>
          <a:lstStyle/>
          <a:p>
            <a:fld id="{4E37BBF7-3192-4C86-8F48-E5F9A6407B9E}" type="slidenum">
              <a:rPr lang="en-GB" smtClean="0"/>
              <a:t>11</a:t>
            </a:fld>
            <a:endParaRPr lang="en-GB"/>
          </a:p>
        </p:txBody>
      </p:sp>
    </p:spTree>
    <p:extLst>
      <p:ext uri="{BB962C8B-B14F-4D97-AF65-F5344CB8AC3E}">
        <p14:creationId xmlns:p14="http://schemas.microsoft.com/office/powerpoint/2010/main" val="2505194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My studies are, unfortunately, not able to evaluate the impact of periodic near doubling of the annual primary productivity. </a:t>
            </a:r>
          </a:p>
          <a:p>
            <a:endParaRPr lang="en-GB" dirty="0"/>
          </a:p>
          <a:p>
            <a:r>
              <a:rPr lang="en-GB" dirty="0"/>
              <a:t>The following supplementary slides (time allowing) look at the potential extend of the problem.</a:t>
            </a:r>
          </a:p>
          <a:p>
            <a:endParaRPr lang="en-GB" dirty="0"/>
          </a:p>
          <a:p>
            <a:r>
              <a:rPr lang="en-GB" dirty="0"/>
              <a:t>[END OF TALK]</a:t>
            </a:r>
          </a:p>
        </p:txBody>
      </p:sp>
      <p:sp>
        <p:nvSpPr>
          <p:cNvPr id="4" name="Slide Number Placeholder 3"/>
          <p:cNvSpPr>
            <a:spLocks noGrp="1"/>
          </p:cNvSpPr>
          <p:nvPr>
            <p:ph type="sldNum" sz="quarter" idx="5"/>
          </p:nvPr>
        </p:nvSpPr>
        <p:spPr/>
        <p:txBody>
          <a:bodyPr/>
          <a:lstStyle/>
          <a:p>
            <a:fld id="{4E37BBF7-3192-4C86-8F48-E5F9A6407B9E}" type="slidenum">
              <a:rPr lang="en-GB" smtClean="0"/>
              <a:t>12</a:t>
            </a:fld>
            <a:endParaRPr lang="en-GB"/>
          </a:p>
        </p:txBody>
      </p:sp>
    </p:spTree>
    <p:extLst>
      <p:ext uri="{BB962C8B-B14F-4D97-AF65-F5344CB8AC3E}">
        <p14:creationId xmlns:p14="http://schemas.microsoft.com/office/powerpoint/2010/main" val="2287463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almost all of our samples were taken from Knott End jetty, with collections using trawl nets and simple sample bottles (shown) every fortnight on Spring high waters, as the water depth at the jetty is too low to run nets on neap tides.</a:t>
            </a:r>
          </a:p>
        </p:txBody>
      </p:sp>
      <p:sp>
        <p:nvSpPr>
          <p:cNvPr id="4" name="Slide Number Placeholder 3"/>
          <p:cNvSpPr>
            <a:spLocks noGrp="1"/>
          </p:cNvSpPr>
          <p:nvPr>
            <p:ph type="sldNum" sz="quarter" idx="5"/>
          </p:nvPr>
        </p:nvSpPr>
        <p:spPr/>
        <p:txBody>
          <a:bodyPr/>
          <a:lstStyle/>
          <a:p>
            <a:fld id="{4E37BBF7-3192-4C86-8F48-E5F9A6407B9E}" type="slidenum">
              <a:rPr lang="en-GB" smtClean="0"/>
              <a:t>2</a:t>
            </a:fld>
            <a:endParaRPr lang="en-GB"/>
          </a:p>
        </p:txBody>
      </p:sp>
    </p:spTree>
    <p:extLst>
      <p:ext uri="{BB962C8B-B14F-4D97-AF65-F5344CB8AC3E}">
        <p14:creationId xmlns:p14="http://schemas.microsoft.com/office/powerpoint/2010/main" val="3275290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Since late 2022 I have been trying to collect quantitative data on the amounts of plankton present, summarised here as a simple bar chart of </a:t>
            </a:r>
            <a:r>
              <a:rPr lang="en-GB" dirty="0" err="1"/>
              <a:t>phyto</a:t>
            </a:r>
            <a:r>
              <a:rPr lang="en-GB" dirty="0"/>
              <a:t>- and zoo- plankton numbers up to the present date.</a:t>
            </a:r>
          </a:p>
          <a:p>
            <a:endParaRPr lang="en-GB" dirty="0"/>
          </a:p>
          <a:p>
            <a:r>
              <a:rPr lang="en-GB" dirty="0"/>
              <a:t>We see a LOT of variation between years:</a:t>
            </a:r>
          </a:p>
          <a:p>
            <a:endParaRPr lang="en-GB" dirty="0"/>
          </a:p>
          <a:p>
            <a:r>
              <a:rPr lang="en-GB" dirty="0"/>
              <a:t>2023 we see a large Spring bloom of phytoplankton followed by a smaller bloom in late Summer. The Spring bloom accounts for about </a:t>
            </a:r>
            <a:r>
              <a:rPr lang="en-GB" b="1" dirty="0"/>
              <a:t>50% of the total primary productivity</a:t>
            </a:r>
            <a:r>
              <a:rPr lang="en-GB" dirty="0"/>
              <a:t>.</a:t>
            </a:r>
          </a:p>
          <a:p>
            <a:endParaRPr lang="en-GB" dirty="0"/>
          </a:p>
          <a:p>
            <a:r>
              <a:rPr lang="en-GB" dirty="0"/>
              <a:t>2024 there is no Spring bloom. Summer phytoplankton numbers are similar to 2023, but the bloom extends a little later in the year.</a:t>
            </a:r>
          </a:p>
          <a:p>
            <a:endParaRPr lang="en-GB" dirty="0"/>
          </a:p>
          <a:p>
            <a:r>
              <a:rPr lang="en-GB" dirty="0"/>
              <a:t>2025 Spring bloom again.</a:t>
            </a:r>
          </a:p>
          <a:p>
            <a:endParaRPr lang="en-GB" dirty="0"/>
          </a:p>
          <a:p>
            <a:r>
              <a:rPr lang="en-GB" dirty="0"/>
              <a:t>This talk will focus on one possible explanation for the variability in the Spring bloom.</a:t>
            </a:r>
          </a:p>
        </p:txBody>
      </p:sp>
      <p:sp>
        <p:nvSpPr>
          <p:cNvPr id="4" name="Slide Number Placeholder 3"/>
          <p:cNvSpPr>
            <a:spLocks noGrp="1"/>
          </p:cNvSpPr>
          <p:nvPr>
            <p:ph type="sldNum" sz="quarter" idx="5"/>
          </p:nvPr>
        </p:nvSpPr>
        <p:spPr/>
        <p:txBody>
          <a:bodyPr/>
          <a:lstStyle/>
          <a:p>
            <a:fld id="{4E37BBF7-3192-4C86-8F48-E5F9A6407B9E}" type="slidenum">
              <a:rPr lang="en-GB" smtClean="0"/>
              <a:t>3</a:t>
            </a:fld>
            <a:endParaRPr lang="en-GB"/>
          </a:p>
        </p:txBody>
      </p:sp>
    </p:spTree>
    <p:extLst>
      <p:ext uri="{BB962C8B-B14F-4D97-AF65-F5344CB8AC3E}">
        <p14:creationId xmlns:p14="http://schemas.microsoft.com/office/powerpoint/2010/main" val="4159101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Spring bloom is composed of three phytoplankton species – which behave similarly, so to simplify our graphs and explanations I will focus just on one – </a:t>
            </a:r>
            <a:r>
              <a:rPr lang="en-GB" i="1" dirty="0" err="1"/>
              <a:t>Odontella</a:t>
            </a:r>
            <a:r>
              <a:rPr lang="en-GB" i="1" dirty="0"/>
              <a:t> regia</a:t>
            </a:r>
            <a:r>
              <a:rPr lang="en-GB" dirty="0"/>
              <a:t>.</a:t>
            </a:r>
          </a:p>
          <a:p>
            <a:endParaRPr lang="en-GB" dirty="0"/>
          </a:p>
          <a:p>
            <a:r>
              <a:rPr lang="en-GB" dirty="0"/>
              <a:t>This species has been the </a:t>
            </a:r>
            <a:r>
              <a:rPr lang="en-GB" b="1" dirty="0"/>
              <a:t>first to form a significant bloom </a:t>
            </a:r>
            <a:r>
              <a:rPr lang="en-GB" dirty="0"/>
              <a:t>in the Wyre Estuary during our study period. It is not the first to bloom (</a:t>
            </a:r>
            <a:r>
              <a:rPr lang="en-GB" i="1" dirty="0" err="1"/>
              <a:t>Actinocyclus</a:t>
            </a:r>
            <a:r>
              <a:rPr lang="en-GB" i="1" dirty="0"/>
              <a:t> senarius</a:t>
            </a:r>
            <a:r>
              <a:rPr lang="en-GB" dirty="0"/>
              <a:t>), nor does it form the largest bloom (</a:t>
            </a:r>
            <a:r>
              <a:rPr lang="en-GB" i="1" dirty="0" err="1"/>
              <a:t>Asterionella</a:t>
            </a:r>
            <a:r>
              <a:rPr lang="en-GB" i="1" dirty="0"/>
              <a:t> glacialis</a:t>
            </a:r>
            <a:r>
              <a:rPr lang="en-GB" dirty="0"/>
              <a:t>) in the period to early April.</a:t>
            </a:r>
          </a:p>
          <a:p>
            <a:endParaRPr lang="en-GB" dirty="0"/>
          </a:p>
        </p:txBody>
      </p:sp>
      <p:sp>
        <p:nvSpPr>
          <p:cNvPr id="4" name="Slide Number Placeholder 3"/>
          <p:cNvSpPr>
            <a:spLocks noGrp="1"/>
          </p:cNvSpPr>
          <p:nvPr>
            <p:ph type="sldNum" sz="quarter" idx="5"/>
          </p:nvPr>
        </p:nvSpPr>
        <p:spPr/>
        <p:txBody>
          <a:bodyPr/>
          <a:lstStyle/>
          <a:p>
            <a:fld id="{4E37BBF7-3192-4C86-8F48-E5F9A6407B9E}" type="slidenum">
              <a:rPr lang="en-GB" smtClean="0"/>
              <a:t>4</a:t>
            </a:fld>
            <a:endParaRPr lang="en-GB"/>
          </a:p>
        </p:txBody>
      </p:sp>
    </p:spTree>
    <p:extLst>
      <p:ext uri="{BB962C8B-B14F-4D97-AF65-F5344CB8AC3E}">
        <p14:creationId xmlns:p14="http://schemas.microsoft.com/office/powerpoint/2010/main" val="3515756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enough data to be able to correlate plankton counts with a wide range of physical parameters, but the relationship to sunlight hours (From Met Office Bradford) is clearest.</a:t>
            </a:r>
          </a:p>
          <a:p>
            <a:endParaRPr lang="en-GB" dirty="0"/>
          </a:p>
          <a:p>
            <a:r>
              <a:rPr lang="en-GB" dirty="0"/>
              <a:t>Not unsurprisingly as phytoplankton are, after all, plants!</a:t>
            </a:r>
          </a:p>
          <a:p>
            <a:endParaRPr lang="en-GB" dirty="0"/>
          </a:p>
          <a:p>
            <a:r>
              <a:rPr lang="en-GB" dirty="0"/>
              <a:t>For the samples taken in the Wyre Estuary we do not see significant blooms formed if the number of hours of sunlight PCM is less than 64. </a:t>
            </a:r>
          </a:p>
          <a:p>
            <a:endParaRPr lang="en-GB" dirty="0"/>
          </a:p>
          <a:p>
            <a:r>
              <a:rPr lang="en-GB" dirty="0"/>
              <a:t>NOTE this limiting value is effectively defined by the 2023 count data, where we had a Spring bloom at relatively low but consistent sunlight levels between January and March.</a:t>
            </a:r>
          </a:p>
        </p:txBody>
      </p:sp>
      <p:sp>
        <p:nvSpPr>
          <p:cNvPr id="4" name="Slide Number Placeholder 3"/>
          <p:cNvSpPr>
            <a:spLocks noGrp="1"/>
          </p:cNvSpPr>
          <p:nvPr>
            <p:ph type="sldNum" sz="quarter" idx="5"/>
          </p:nvPr>
        </p:nvSpPr>
        <p:spPr/>
        <p:txBody>
          <a:bodyPr/>
          <a:lstStyle/>
          <a:p>
            <a:fld id="{4E37BBF7-3192-4C86-8F48-E5F9A6407B9E}" type="slidenum">
              <a:rPr lang="en-GB" smtClean="0"/>
              <a:t>5</a:t>
            </a:fld>
            <a:endParaRPr lang="en-GB"/>
          </a:p>
        </p:txBody>
      </p:sp>
    </p:spTree>
    <p:extLst>
      <p:ext uri="{BB962C8B-B14F-4D97-AF65-F5344CB8AC3E}">
        <p14:creationId xmlns:p14="http://schemas.microsoft.com/office/powerpoint/2010/main" val="2389159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Partial qualitative data from 2022 suggested a very large bloom in </a:t>
            </a:r>
            <a:r>
              <a:rPr lang="en-GB" i="1" dirty="0" err="1"/>
              <a:t>O.regia</a:t>
            </a:r>
            <a:r>
              <a:rPr lang="en-GB" i="1" dirty="0"/>
              <a:t> </a:t>
            </a:r>
            <a:r>
              <a:rPr lang="en-GB" dirty="0"/>
              <a:t>in late February and early March. </a:t>
            </a:r>
          </a:p>
          <a:p>
            <a:endParaRPr lang="en-GB" dirty="0"/>
          </a:p>
          <a:p>
            <a:r>
              <a:rPr lang="en-GB" dirty="0"/>
              <a:t>In this bloom January, February and March were all above the estimated threshold for sunlight hours .</a:t>
            </a:r>
          </a:p>
        </p:txBody>
      </p:sp>
      <p:sp>
        <p:nvSpPr>
          <p:cNvPr id="4" name="Slide Number Placeholder 3"/>
          <p:cNvSpPr>
            <a:spLocks noGrp="1"/>
          </p:cNvSpPr>
          <p:nvPr>
            <p:ph type="sldNum" sz="quarter" idx="5"/>
          </p:nvPr>
        </p:nvSpPr>
        <p:spPr/>
        <p:txBody>
          <a:bodyPr/>
          <a:lstStyle/>
          <a:p>
            <a:fld id="{4E37BBF7-3192-4C86-8F48-E5F9A6407B9E}" type="slidenum">
              <a:rPr lang="en-GB" smtClean="0"/>
              <a:t>6</a:t>
            </a:fld>
            <a:endParaRPr lang="en-GB"/>
          </a:p>
        </p:txBody>
      </p:sp>
    </p:spTree>
    <p:extLst>
      <p:ext uri="{BB962C8B-B14F-4D97-AF65-F5344CB8AC3E}">
        <p14:creationId xmlns:p14="http://schemas.microsoft.com/office/powerpoint/2010/main" val="1059055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Spring 2023, again January – March are above the estimated threshold, and we see a well-defined population curve, which I decided to try and study in more detail in 2024...</a:t>
            </a:r>
          </a:p>
        </p:txBody>
      </p:sp>
      <p:sp>
        <p:nvSpPr>
          <p:cNvPr id="4" name="Slide Number Placeholder 3"/>
          <p:cNvSpPr>
            <a:spLocks noGrp="1"/>
          </p:cNvSpPr>
          <p:nvPr>
            <p:ph type="sldNum" sz="quarter" idx="5"/>
          </p:nvPr>
        </p:nvSpPr>
        <p:spPr/>
        <p:txBody>
          <a:bodyPr/>
          <a:lstStyle/>
          <a:p>
            <a:fld id="{4E37BBF7-3192-4C86-8F48-E5F9A6407B9E}" type="slidenum">
              <a:rPr lang="en-GB" smtClean="0"/>
              <a:t>7</a:t>
            </a:fld>
            <a:endParaRPr lang="en-GB"/>
          </a:p>
        </p:txBody>
      </p:sp>
    </p:spTree>
    <p:extLst>
      <p:ext uri="{BB962C8B-B14F-4D97-AF65-F5344CB8AC3E}">
        <p14:creationId xmlns:p14="http://schemas.microsoft.com/office/powerpoint/2010/main" val="330826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2024, however, January and February are below the threshold, and March is only just above it. We see no bloom of </a:t>
            </a:r>
            <a:r>
              <a:rPr lang="en-GB" i="1" dirty="0"/>
              <a:t>O. regia </a:t>
            </a:r>
            <a:r>
              <a:rPr lang="en-GB" dirty="0"/>
              <a:t>– or any other species – in this Spring.</a:t>
            </a:r>
          </a:p>
        </p:txBody>
      </p:sp>
      <p:sp>
        <p:nvSpPr>
          <p:cNvPr id="4" name="Slide Number Placeholder 3"/>
          <p:cNvSpPr>
            <a:spLocks noGrp="1"/>
          </p:cNvSpPr>
          <p:nvPr>
            <p:ph type="sldNum" sz="quarter" idx="5"/>
          </p:nvPr>
        </p:nvSpPr>
        <p:spPr/>
        <p:txBody>
          <a:bodyPr/>
          <a:lstStyle/>
          <a:p>
            <a:fld id="{4E37BBF7-3192-4C86-8F48-E5F9A6407B9E}" type="slidenum">
              <a:rPr lang="en-GB" smtClean="0"/>
              <a:t>8</a:t>
            </a:fld>
            <a:endParaRPr lang="en-GB"/>
          </a:p>
        </p:txBody>
      </p:sp>
    </p:spTree>
    <p:extLst>
      <p:ext uri="{BB962C8B-B14F-4D97-AF65-F5344CB8AC3E}">
        <p14:creationId xmlns:p14="http://schemas.microsoft.com/office/powerpoint/2010/main" val="2581865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2025, February just dips below the threshold, and numbers of </a:t>
            </a:r>
            <a:r>
              <a:rPr lang="en-GB" i="1" dirty="0" err="1"/>
              <a:t>O.regia</a:t>
            </a:r>
            <a:r>
              <a:rPr lang="en-GB" i="1" dirty="0"/>
              <a:t> </a:t>
            </a:r>
            <a:r>
              <a:rPr lang="en-GB" dirty="0"/>
              <a:t>in that month are low in comparison to 2023. Sunlight hours in March are very good, however, and we see a late, but strong, bloom.</a:t>
            </a:r>
          </a:p>
        </p:txBody>
      </p:sp>
      <p:sp>
        <p:nvSpPr>
          <p:cNvPr id="4" name="Slide Number Placeholder 3"/>
          <p:cNvSpPr>
            <a:spLocks noGrp="1"/>
          </p:cNvSpPr>
          <p:nvPr>
            <p:ph type="sldNum" sz="quarter" idx="5"/>
          </p:nvPr>
        </p:nvSpPr>
        <p:spPr/>
        <p:txBody>
          <a:bodyPr/>
          <a:lstStyle/>
          <a:p>
            <a:fld id="{4E37BBF7-3192-4C86-8F48-E5F9A6407B9E}" type="slidenum">
              <a:rPr lang="en-GB" smtClean="0"/>
              <a:t>9</a:t>
            </a:fld>
            <a:endParaRPr lang="en-GB"/>
          </a:p>
        </p:txBody>
      </p:sp>
    </p:spTree>
    <p:extLst>
      <p:ext uri="{BB962C8B-B14F-4D97-AF65-F5344CB8AC3E}">
        <p14:creationId xmlns:p14="http://schemas.microsoft.com/office/powerpoint/2010/main" val="3914619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7936A-DE9C-1BD4-49F0-7742B673A5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268777-DEB3-0DC0-A2C5-A134EAD23C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318B380-2077-58B6-50D1-30EE5891E45D}"/>
              </a:ext>
            </a:extLst>
          </p:cNvPr>
          <p:cNvSpPr>
            <a:spLocks noGrp="1"/>
          </p:cNvSpPr>
          <p:nvPr>
            <p:ph type="dt" sz="half" idx="10"/>
          </p:nvPr>
        </p:nvSpPr>
        <p:spPr/>
        <p:txBody>
          <a:bodyPr/>
          <a:lstStyle/>
          <a:p>
            <a:fld id="{107B02AF-D5FF-414A-A1A2-F65B5F33719B}" type="datetimeFigureOut">
              <a:rPr lang="en-GB" smtClean="0"/>
              <a:t>25/06/2025</a:t>
            </a:fld>
            <a:endParaRPr lang="en-GB"/>
          </a:p>
        </p:txBody>
      </p:sp>
      <p:sp>
        <p:nvSpPr>
          <p:cNvPr id="5" name="Footer Placeholder 4">
            <a:extLst>
              <a:ext uri="{FF2B5EF4-FFF2-40B4-BE49-F238E27FC236}">
                <a16:creationId xmlns:a16="http://schemas.microsoft.com/office/drawing/2014/main" id="{BA8FC97E-A787-B053-BCD6-8C71AC3C4C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B085A0-BA63-E14C-80F4-AF067CB49489}"/>
              </a:ext>
            </a:extLst>
          </p:cNvPr>
          <p:cNvSpPr>
            <a:spLocks noGrp="1"/>
          </p:cNvSpPr>
          <p:nvPr>
            <p:ph type="sldNum" sz="quarter" idx="12"/>
          </p:nvPr>
        </p:nvSpPr>
        <p:spPr/>
        <p:txBody>
          <a:bodyPr/>
          <a:lstStyle/>
          <a:p>
            <a:fld id="{78100F73-5475-4C50-98B2-B52E3610951C}" type="slidenum">
              <a:rPr lang="en-GB" smtClean="0"/>
              <a:t>‹#›</a:t>
            </a:fld>
            <a:endParaRPr lang="en-GB"/>
          </a:p>
        </p:txBody>
      </p:sp>
    </p:spTree>
    <p:extLst>
      <p:ext uri="{BB962C8B-B14F-4D97-AF65-F5344CB8AC3E}">
        <p14:creationId xmlns:p14="http://schemas.microsoft.com/office/powerpoint/2010/main" val="3400926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18BB6-F191-BC67-860A-5BEC703B7A6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E8726C9-BCBD-A7EC-F4EB-5BF147E8EE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5CFD32-F7C3-7DD0-6CC0-387CC1CFFB17}"/>
              </a:ext>
            </a:extLst>
          </p:cNvPr>
          <p:cNvSpPr>
            <a:spLocks noGrp="1"/>
          </p:cNvSpPr>
          <p:nvPr>
            <p:ph type="dt" sz="half" idx="10"/>
          </p:nvPr>
        </p:nvSpPr>
        <p:spPr/>
        <p:txBody>
          <a:bodyPr/>
          <a:lstStyle/>
          <a:p>
            <a:fld id="{107B02AF-D5FF-414A-A1A2-F65B5F33719B}" type="datetimeFigureOut">
              <a:rPr lang="en-GB" smtClean="0"/>
              <a:t>25/06/2025</a:t>
            </a:fld>
            <a:endParaRPr lang="en-GB"/>
          </a:p>
        </p:txBody>
      </p:sp>
      <p:sp>
        <p:nvSpPr>
          <p:cNvPr id="5" name="Footer Placeholder 4">
            <a:extLst>
              <a:ext uri="{FF2B5EF4-FFF2-40B4-BE49-F238E27FC236}">
                <a16:creationId xmlns:a16="http://schemas.microsoft.com/office/drawing/2014/main" id="{0B4FF5DC-5D35-EC0E-5E94-38D7A4339C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954902-1053-AE46-CE42-D340A44A91CF}"/>
              </a:ext>
            </a:extLst>
          </p:cNvPr>
          <p:cNvSpPr>
            <a:spLocks noGrp="1"/>
          </p:cNvSpPr>
          <p:nvPr>
            <p:ph type="sldNum" sz="quarter" idx="12"/>
          </p:nvPr>
        </p:nvSpPr>
        <p:spPr/>
        <p:txBody>
          <a:bodyPr/>
          <a:lstStyle/>
          <a:p>
            <a:fld id="{78100F73-5475-4C50-98B2-B52E3610951C}" type="slidenum">
              <a:rPr lang="en-GB" smtClean="0"/>
              <a:t>‹#›</a:t>
            </a:fld>
            <a:endParaRPr lang="en-GB"/>
          </a:p>
        </p:txBody>
      </p:sp>
    </p:spTree>
    <p:extLst>
      <p:ext uri="{BB962C8B-B14F-4D97-AF65-F5344CB8AC3E}">
        <p14:creationId xmlns:p14="http://schemas.microsoft.com/office/powerpoint/2010/main" val="2098646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673BBF-1792-5D0C-94A5-757A4937E77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6CEDDCB-FFA5-9C7A-42EF-19EFBC62CA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3A4F88-D12C-8840-B11F-2FC69A36136C}"/>
              </a:ext>
            </a:extLst>
          </p:cNvPr>
          <p:cNvSpPr>
            <a:spLocks noGrp="1"/>
          </p:cNvSpPr>
          <p:nvPr>
            <p:ph type="dt" sz="half" idx="10"/>
          </p:nvPr>
        </p:nvSpPr>
        <p:spPr/>
        <p:txBody>
          <a:bodyPr/>
          <a:lstStyle/>
          <a:p>
            <a:fld id="{107B02AF-D5FF-414A-A1A2-F65B5F33719B}" type="datetimeFigureOut">
              <a:rPr lang="en-GB" smtClean="0"/>
              <a:t>25/06/2025</a:t>
            </a:fld>
            <a:endParaRPr lang="en-GB"/>
          </a:p>
        </p:txBody>
      </p:sp>
      <p:sp>
        <p:nvSpPr>
          <p:cNvPr id="5" name="Footer Placeholder 4">
            <a:extLst>
              <a:ext uri="{FF2B5EF4-FFF2-40B4-BE49-F238E27FC236}">
                <a16:creationId xmlns:a16="http://schemas.microsoft.com/office/drawing/2014/main" id="{D89D9738-7053-F807-72BD-332141AFE7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446EDB-31A9-0D1A-016C-7673C9AFAB23}"/>
              </a:ext>
            </a:extLst>
          </p:cNvPr>
          <p:cNvSpPr>
            <a:spLocks noGrp="1"/>
          </p:cNvSpPr>
          <p:nvPr>
            <p:ph type="sldNum" sz="quarter" idx="12"/>
          </p:nvPr>
        </p:nvSpPr>
        <p:spPr/>
        <p:txBody>
          <a:bodyPr/>
          <a:lstStyle/>
          <a:p>
            <a:fld id="{78100F73-5475-4C50-98B2-B52E3610951C}" type="slidenum">
              <a:rPr lang="en-GB" smtClean="0"/>
              <a:t>‹#›</a:t>
            </a:fld>
            <a:endParaRPr lang="en-GB"/>
          </a:p>
        </p:txBody>
      </p:sp>
    </p:spTree>
    <p:extLst>
      <p:ext uri="{BB962C8B-B14F-4D97-AF65-F5344CB8AC3E}">
        <p14:creationId xmlns:p14="http://schemas.microsoft.com/office/powerpoint/2010/main" val="455844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09E86-0DDD-D368-2788-C6D82C4CD6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4B3B8A7-90D2-0543-E12A-C7C3539125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B311F0-F0F4-2DE4-5A8C-3E9FD11EE05B}"/>
              </a:ext>
            </a:extLst>
          </p:cNvPr>
          <p:cNvSpPr>
            <a:spLocks noGrp="1"/>
          </p:cNvSpPr>
          <p:nvPr>
            <p:ph type="dt" sz="half" idx="10"/>
          </p:nvPr>
        </p:nvSpPr>
        <p:spPr/>
        <p:txBody>
          <a:bodyPr/>
          <a:lstStyle/>
          <a:p>
            <a:fld id="{107B02AF-D5FF-414A-A1A2-F65B5F33719B}" type="datetimeFigureOut">
              <a:rPr lang="en-GB" smtClean="0"/>
              <a:t>25/06/2025</a:t>
            </a:fld>
            <a:endParaRPr lang="en-GB"/>
          </a:p>
        </p:txBody>
      </p:sp>
      <p:sp>
        <p:nvSpPr>
          <p:cNvPr id="5" name="Footer Placeholder 4">
            <a:extLst>
              <a:ext uri="{FF2B5EF4-FFF2-40B4-BE49-F238E27FC236}">
                <a16:creationId xmlns:a16="http://schemas.microsoft.com/office/drawing/2014/main" id="{15E8466B-8EBA-0057-828B-E559C56575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42CDC8-D467-1986-0F5D-673AE6C9C72D}"/>
              </a:ext>
            </a:extLst>
          </p:cNvPr>
          <p:cNvSpPr>
            <a:spLocks noGrp="1"/>
          </p:cNvSpPr>
          <p:nvPr>
            <p:ph type="sldNum" sz="quarter" idx="12"/>
          </p:nvPr>
        </p:nvSpPr>
        <p:spPr/>
        <p:txBody>
          <a:bodyPr/>
          <a:lstStyle/>
          <a:p>
            <a:fld id="{78100F73-5475-4C50-98B2-B52E3610951C}" type="slidenum">
              <a:rPr lang="en-GB" smtClean="0"/>
              <a:t>‹#›</a:t>
            </a:fld>
            <a:endParaRPr lang="en-GB"/>
          </a:p>
        </p:txBody>
      </p:sp>
    </p:spTree>
    <p:extLst>
      <p:ext uri="{BB962C8B-B14F-4D97-AF65-F5344CB8AC3E}">
        <p14:creationId xmlns:p14="http://schemas.microsoft.com/office/powerpoint/2010/main" val="313749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5FD41-6B7C-17E7-70FE-AA6AE9C2C8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F3D0D67-2720-0605-7572-1AB07C57A6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778B57-6EF2-9F3D-3F5C-BCC18BBE7148}"/>
              </a:ext>
            </a:extLst>
          </p:cNvPr>
          <p:cNvSpPr>
            <a:spLocks noGrp="1"/>
          </p:cNvSpPr>
          <p:nvPr>
            <p:ph type="dt" sz="half" idx="10"/>
          </p:nvPr>
        </p:nvSpPr>
        <p:spPr/>
        <p:txBody>
          <a:bodyPr/>
          <a:lstStyle/>
          <a:p>
            <a:fld id="{107B02AF-D5FF-414A-A1A2-F65B5F33719B}" type="datetimeFigureOut">
              <a:rPr lang="en-GB" smtClean="0"/>
              <a:t>25/06/2025</a:t>
            </a:fld>
            <a:endParaRPr lang="en-GB"/>
          </a:p>
        </p:txBody>
      </p:sp>
      <p:sp>
        <p:nvSpPr>
          <p:cNvPr id="5" name="Footer Placeholder 4">
            <a:extLst>
              <a:ext uri="{FF2B5EF4-FFF2-40B4-BE49-F238E27FC236}">
                <a16:creationId xmlns:a16="http://schemas.microsoft.com/office/drawing/2014/main" id="{CB59294C-F54F-0597-2937-9AD41630F1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B07053-D095-ED9B-CC35-1A40ADCF1D22}"/>
              </a:ext>
            </a:extLst>
          </p:cNvPr>
          <p:cNvSpPr>
            <a:spLocks noGrp="1"/>
          </p:cNvSpPr>
          <p:nvPr>
            <p:ph type="sldNum" sz="quarter" idx="12"/>
          </p:nvPr>
        </p:nvSpPr>
        <p:spPr/>
        <p:txBody>
          <a:bodyPr/>
          <a:lstStyle/>
          <a:p>
            <a:fld id="{78100F73-5475-4C50-98B2-B52E3610951C}" type="slidenum">
              <a:rPr lang="en-GB" smtClean="0"/>
              <a:t>‹#›</a:t>
            </a:fld>
            <a:endParaRPr lang="en-GB"/>
          </a:p>
        </p:txBody>
      </p:sp>
    </p:spTree>
    <p:extLst>
      <p:ext uri="{BB962C8B-B14F-4D97-AF65-F5344CB8AC3E}">
        <p14:creationId xmlns:p14="http://schemas.microsoft.com/office/powerpoint/2010/main" val="2461971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6DEDC-3B29-DC3E-0F48-9D4FBC2227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92D4119-244F-E8A2-9E36-A8E5CD7890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CA7CCE8-F711-0F44-1245-F65918A55F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BE0625F-73A9-260D-37CF-2B34533B51ED}"/>
              </a:ext>
            </a:extLst>
          </p:cNvPr>
          <p:cNvSpPr>
            <a:spLocks noGrp="1"/>
          </p:cNvSpPr>
          <p:nvPr>
            <p:ph type="dt" sz="half" idx="10"/>
          </p:nvPr>
        </p:nvSpPr>
        <p:spPr/>
        <p:txBody>
          <a:bodyPr/>
          <a:lstStyle/>
          <a:p>
            <a:fld id="{107B02AF-D5FF-414A-A1A2-F65B5F33719B}" type="datetimeFigureOut">
              <a:rPr lang="en-GB" smtClean="0"/>
              <a:t>25/06/2025</a:t>
            </a:fld>
            <a:endParaRPr lang="en-GB"/>
          </a:p>
        </p:txBody>
      </p:sp>
      <p:sp>
        <p:nvSpPr>
          <p:cNvPr id="6" name="Footer Placeholder 5">
            <a:extLst>
              <a:ext uri="{FF2B5EF4-FFF2-40B4-BE49-F238E27FC236}">
                <a16:creationId xmlns:a16="http://schemas.microsoft.com/office/drawing/2014/main" id="{3855A6B7-D493-6A61-2892-0351CF9BA4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6472E1-4A9E-65B8-A8D6-E7AA5FE6CD4B}"/>
              </a:ext>
            </a:extLst>
          </p:cNvPr>
          <p:cNvSpPr>
            <a:spLocks noGrp="1"/>
          </p:cNvSpPr>
          <p:nvPr>
            <p:ph type="sldNum" sz="quarter" idx="12"/>
          </p:nvPr>
        </p:nvSpPr>
        <p:spPr/>
        <p:txBody>
          <a:bodyPr/>
          <a:lstStyle/>
          <a:p>
            <a:fld id="{78100F73-5475-4C50-98B2-B52E3610951C}" type="slidenum">
              <a:rPr lang="en-GB" smtClean="0"/>
              <a:t>‹#›</a:t>
            </a:fld>
            <a:endParaRPr lang="en-GB"/>
          </a:p>
        </p:txBody>
      </p:sp>
    </p:spTree>
    <p:extLst>
      <p:ext uri="{BB962C8B-B14F-4D97-AF65-F5344CB8AC3E}">
        <p14:creationId xmlns:p14="http://schemas.microsoft.com/office/powerpoint/2010/main" val="4104736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EE5BE-8CCB-2F34-89EE-A447A6172F6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D7D7DED-14AE-3F7E-6832-C714078EAC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96750F-10B0-E8FF-3294-B39C878353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C49C3AA-6792-7BEC-A55E-7E85DA585A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F7EFA3-C841-D1DB-2766-DE56D94853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1154E23-8333-C014-99A1-AB0B9510F203}"/>
              </a:ext>
            </a:extLst>
          </p:cNvPr>
          <p:cNvSpPr>
            <a:spLocks noGrp="1"/>
          </p:cNvSpPr>
          <p:nvPr>
            <p:ph type="dt" sz="half" idx="10"/>
          </p:nvPr>
        </p:nvSpPr>
        <p:spPr/>
        <p:txBody>
          <a:bodyPr/>
          <a:lstStyle/>
          <a:p>
            <a:fld id="{107B02AF-D5FF-414A-A1A2-F65B5F33719B}" type="datetimeFigureOut">
              <a:rPr lang="en-GB" smtClean="0"/>
              <a:t>25/06/2025</a:t>
            </a:fld>
            <a:endParaRPr lang="en-GB"/>
          </a:p>
        </p:txBody>
      </p:sp>
      <p:sp>
        <p:nvSpPr>
          <p:cNvPr id="8" name="Footer Placeholder 7">
            <a:extLst>
              <a:ext uri="{FF2B5EF4-FFF2-40B4-BE49-F238E27FC236}">
                <a16:creationId xmlns:a16="http://schemas.microsoft.com/office/drawing/2014/main" id="{E830A526-BBF6-AF9C-80C0-F0A3E95E384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983EF80-4532-B2BF-692C-0E1EDCC3DC4B}"/>
              </a:ext>
            </a:extLst>
          </p:cNvPr>
          <p:cNvSpPr>
            <a:spLocks noGrp="1"/>
          </p:cNvSpPr>
          <p:nvPr>
            <p:ph type="sldNum" sz="quarter" idx="12"/>
          </p:nvPr>
        </p:nvSpPr>
        <p:spPr/>
        <p:txBody>
          <a:bodyPr/>
          <a:lstStyle/>
          <a:p>
            <a:fld id="{78100F73-5475-4C50-98B2-B52E3610951C}" type="slidenum">
              <a:rPr lang="en-GB" smtClean="0"/>
              <a:t>‹#›</a:t>
            </a:fld>
            <a:endParaRPr lang="en-GB"/>
          </a:p>
        </p:txBody>
      </p:sp>
    </p:spTree>
    <p:extLst>
      <p:ext uri="{BB962C8B-B14F-4D97-AF65-F5344CB8AC3E}">
        <p14:creationId xmlns:p14="http://schemas.microsoft.com/office/powerpoint/2010/main" val="265269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264D-C070-8A18-E2FC-58B5426BD0F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B4B0CB7-7736-20A9-6DF7-FA906B7DAEB0}"/>
              </a:ext>
            </a:extLst>
          </p:cNvPr>
          <p:cNvSpPr>
            <a:spLocks noGrp="1"/>
          </p:cNvSpPr>
          <p:nvPr>
            <p:ph type="dt" sz="half" idx="10"/>
          </p:nvPr>
        </p:nvSpPr>
        <p:spPr/>
        <p:txBody>
          <a:bodyPr/>
          <a:lstStyle/>
          <a:p>
            <a:fld id="{107B02AF-D5FF-414A-A1A2-F65B5F33719B}" type="datetimeFigureOut">
              <a:rPr lang="en-GB" smtClean="0"/>
              <a:t>25/06/2025</a:t>
            </a:fld>
            <a:endParaRPr lang="en-GB"/>
          </a:p>
        </p:txBody>
      </p:sp>
      <p:sp>
        <p:nvSpPr>
          <p:cNvPr id="4" name="Footer Placeholder 3">
            <a:extLst>
              <a:ext uri="{FF2B5EF4-FFF2-40B4-BE49-F238E27FC236}">
                <a16:creationId xmlns:a16="http://schemas.microsoft.com/office/drawing/2014/main" id="{0F7B57AF-22CE-4BFD-837D-E13726C5C47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CEADA62-6E4F-BA41-1467-4656D45CC695}"/>
              </a:ext>
            </a:extLst>
          </p:cNvPr>
          <p:cNvSpPr>
            <a:spLocks noGrp="1"/>
          </p:cNvSpPr>
          <p:nvPr>
            <p:ph type="sldNum" sz="quarter" idx="12"/>
          </p:nvPr>
        </p:nvSpPr>
        <p:spPr/>
        <p:txBody>
          <a:bodyPr/>
          <a:lstStyle/>
          <a:p>
            <a:fld id="{78100F73-5475-4C50-98B2-B52E3610951C}" type="slidenum">
              <a:rPr lang="en-GB" smtClean="0"/>
              <a:t>‹#›</a:t>
            </a:fld>
            <a:endParaRPr lang="en-GB"/>
          </a:p>
        </p:txBody>
      </p:sp>
    </p:spTree>
    <p:extLst>
      <p:ext uri="{BB962C8B-B14F-4D97-AF65-F5344CB8AC3E}">
        <p14:creationId xmlns:p14="http://schemas.microsoft.com/office/powerpoint/2010/main" val="2049680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D10197-EE25-5105-D1A9-A0F0B0DE4482}"/>
              </a:ext>
            </a:extLst>
          </p:cNvPr>
          <p:cNvSpPr>
            <a:spLocks noGrp="1"/>
          </p:cNvSpPr>
          <p:nvPr>
            <p:ph type="dt" sz="half" idx="10"/>
          </p:nvPr>
        </p:nvSpPr>
        <p:spPr/>
        <p:txBody>
          <a:bodyPr/>
          <a:lstStyle/>
          <a:p>
            <a:fld id="{107B02AF-D5FF-414A-A1A2-F65B5F33719B}" type="datetimeFigureOut">
              <a:rPr lang="en-GB" smtClean="0"/>
              <a:t>25/06/2025</a:t>
            </a:fld>
            <a:endParaRPr lang="en-GB"/>
          </a:p>
        </p:txBody>
      </p:sp>
      <p:sp>
        <p:nvSpPr>
          <p:cNvPr id="3" name="Footer Placeholder 2">
            <a:extLst>
              <a:ext uri="{FF2B5EF4-FFF2-40B4-BE49-F238E27FC236}">
                <a16:creationId xmlns:a16="http://schemas.microsoft.com/office/drawing/2014/main" id="{9897CC47-2BE5-81E4-82EE-18C4A017C65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721673F-60A7-9448-F8FC-BDF5A5F02A71}"/>
              </a:ext>
            </a:extLst>
          </p:cNvPr>
          <p:cNvSpPr>
            <a:spLocks noGrp="1"/>
          </p:cNvSpPr>
          <p:nvPr>
            <p:ph type="sldNum" sz="quarter" idx="12"/>
          </p:nvPr>
        </p:nvSpPr>
        <p:spPr/>
        <p:txBody>
          <a:bodyPr/>
          <a:lstStyle/>
          <a:p>
            <a:fld id="{78100F73-5475-4C50-98B2-B52E3610951C}" type="slidenum">
              <a:rPr lang="en-GB" smtClean="0"/>
              <a:t>‹#›</a:t>
            </a:fld>
            <a:endParaRPr lang="en-GB"/>
          </a:p>
        </p:txBody>
      </p:sp>
    </p:spTree>
    <p:extLst>
      <p:ext uri="{BB962C8B-B14F-4D97-AF65-F5344CB8AC3E}">
        <p14:creationId xmlns:p14="http://schemas.microsoft.com/office/powerpoint/2010/main" val="4162678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42AB4-0DA6-A186-64F2-56999A062E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0AFA948-00FD-1E7C-F2B4-C7B95AB217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87DC53A-1492-BEE5-8D31-40EE0B3E21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7743C3-FDFF-6B5C-FBBE-F940D0D46BDD}"/>
              </a:ext>
            </a:extLst>
          </p:cNvPr>
          <p:cNvSpPr>
            <a:spLocks noGrp="1"/>
          </p:cNvSpPr>
          <p:nvPr>
            <p:ph type="dt" sz="half" idx="10"/>
          </p:nvPr>
        </p:nvSpPr>
        <p:spPr/>
        <p:txBody>
          <a:bodyPr/>
          <a:lstStyle/>
          <a:p>
            <a:fld id="{107B02AF-D5FF-414A-A1A2-F65B5F33719B}" type="datetimeFigureOut">
              <a:rPr lang="en-GB" smtClean="0"/>
              <a:t>25/06/2025</a:t>
            </a:fld>
            <a:endParaRPr lang="en-GB"/>
          </a:p>
        </p:txBody>
      </p:sp>
      <p:sp>
        <p:nvSpPr>
          <p:cNvPr id="6" name="Footer Placeholder 5">
            <a:extLst>
              <a:ext uri="{FF2B5EF4-FFF2-40B4-BE49-F238E27FC236}">
                <a16:creationId xmlns:a16="http://schemas.microsoft.com/office/drawing/2014/main" id="{697E7A5E-9B58-F352-3A2D-0C12AAB113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8F6A84-B210-0D92-0CBD-4AC4E7633910}"/>
              </a:ext>
            </a:extLst>
          </p:cNvPr>
          <p:cNvSpPr>
            <a:spLocks noGrp="1"/>
          </p:cNvSpPr>
          <p:nvPr>
            <p:ph type="sldNum" sz="quarter" idx="12"/>
          </p:nvPr>
        </p:nvSpPr>
        <p:spPr/>
        <p:txBody>
          <a:bodyPr/>
          <a:lstStyle/>
          <a:p>
            <a:fld id="{78100F73-5475-4C50-98B2-B52E3610951C}" type="slidenum">
              <a:rPr lang="en-GB" smtClean="0"/>
              <a:t>‹#›</a:t>
            </a:fld>
            <a:endParaRPr lang="en-GB"/>
          </a:p>
        </p:txBody>
      </p:sp>
    </p:spTree>
    <p:extLst>
      <p:ext uri="{BB962C8B-B14F-4D97-AF65-F5344CB8AC3E}">
        <p14:creationId xmlns:p14="http://schemas.microsoft.com/office/powerpoint/2010/main" val="3856991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BFF8A-E535-AAB1-5950-0FA860CEE0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7BCB65A-720B-0C39-3409-B6F984151A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5928C59-DBB7-8E74-FFEA-ED6E1658CA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FBF2E7-BA34-49F3-6086-E5E6A685CC62}"/>
              </a:ext>
            </a:extLst>
          </p:cNvPr>
          <p:cNvSpPr>
            <a:spLocks noGrp="1"/>
          </p:cNvSpPr>
          <p:nvPr>
            <p:ph type="dt" sz="half" idx="10"/>
          </p:nvPr>
        </p:nvSpPr>
        <p:spPr/>
        <p:txBody>
          <a:bodyPr/>
          <a:lstStyle/>
          <a:p>
            <a:fld id="{107B02AF-D5FF-414A-A1A2-F65B5F33719B}" type="datetimeFigureOut">
              <a:rPr lang="en-GB" smtClean="0"/>
              <a:t>25/06/2025</a:t>
            </a:fld>
            <a:endParaRPr lang="en-GB"/>
          </a:p>
        </p:txBody>
      </p:sp>
      <p:sp>
        <p:nvSpPr>
          <p:cNvPr id="6" name="Footer Placeholder 5">
            <a:extLst>
              <a:ext uri="{FF2B5EF4-FFF2-40B4-BE49-F238E27FC236}">
                <a16:creationId xmlns:a16="http://schemas.microsoft.com/office/drawing/2014/main" id="{C37C569C-8B29-DEB6-417C-3E9D160D43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ED5E9A-6E2E-9E67-0442-F373AE7E4B24}"/>
              </a:ext>
            </a:extLst>
          </p:cNvPr>
          <p:cNvSpPr>
            <a:spLocks noGrp="1"/>
          </p:cNvSpPr>
          <p:nvPr>
            <p:ph type="sldNum" sz="quarter" idx="12"/>
          </p:nvPr>
        </p:nvSpPr>
        <p:spPr/>
        <p:txBody>
          <a:bodyPr/>
          <a:lstStyle/>
          <a:p>
            <a:fld id="{78100F73-5475-4C50-98B2-B52E3610951C}" type="slidenum">
              <a:rPr lang="en-GB" smtClean="0"/>
              <a:t>‹#›</a:t>
            </a:fld>
            <a:endParaRPr lang="en-GB"/>
          </a:p>
        </p:txBody>
      </p:sp>
    </p:spTree>
    <p:extLst>
      <p:ext uri="{BB962C8B-B14F-4D97-AF65-F5344CB8AC3E}">
        <p14:creationId xmlns:p14="http://schemas.microsoft.com/office/powerpoint/2010/main" val="2938727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CEFE46-8468-15DC-D75B-588A48264B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2D9290-FC03-9546-559D-EA407FDE20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5DA72E-425F-0304-D47D-2DFD2F6D25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7B02AF-D5FF-414A-A1A2-F65B5F33719B}" type="datetimeFigureOut">
              <a:rPr lang="en-GB" smtClean="0"/>
              <a:t>25/06/2025</a:t>
            </a:fld>
            <a:endParaRPr lang="en-GB"/>
          </a:p>
        </p:txBody>
      </p:sp>
      <p:sp>
        <p:nvSpPr>
          <p:cNvPr id="5" name="Footer Placeholder 4">
            <a:extLst>
              <a:ext uri="{FF2B5EF4-FFF2-40B4-BE49-F238E27FC236}">
                <a16:creationId xmlns:a16="http://schemas.microsoft.com/office/drawing/2014/main" id="{753CE49E-80A7-D282-6AE3-15EA50E476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68EFE08-653D-C614-745C-274FA9D335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100F73-5475-4C50-98B2-B52E3610951C}" type="slidenum">
              <a:rPr lang="en-GB" smtClean="0"/>
              <a:t>‹#›</a:t>
            </a:fld>
            <a:endParaRPr lang="en-GB"/>
          </a:p>
        </p:txBody>
      </p:sp>
    </p:spTree>
    <p:extLst>
      <p:ext uri="{BB962C8B-B14F-4D97-AF65-F5344CB8AC3E}">
        <p14:creationId xmlns:p14="http://schemas.microsoft.com/office/powerpoint/2010/main" val="1905640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5501D-FF1A-0BE3-B51F-800EEE59244C}"/>
              </a:ext>
            </a:extLst>
          </p:cNvPr>
          <p:cNvSpPr>
            <a:spLocks noGrp="1"/>
          </p:cNvSpPr>
          <p:nvPr>
            <p:ph type="ctrTitle"/>
          </p:nvPr>
        </p:nvSpPr>
        <p:spPr>
          <a:xfrm>
            <a:off x="1524000" y="2118049"/>
            <a:ext cx="9144000" cy="1903445"/>
          </a:xfrm>
        </p:spPr>
        <p:txBody>
          <a:bodyPr>
            <a:normAutofit/>
          </a:bodyPr>
          <a:lstStyle/>
          <a:p>
            <a:r>
              <a:rPr lang="en-GB" b="1" dirty="0">
                <a:solidFill>
                  <a:schemeClr val="accent1">
                    <a:lumMod val="50000"/>
                  </a:schemeClr>
                </a:solidFill>
              </a:rPr>
              <a:t>Plankton</a:t>
            </a:r>
            <a:br>
              <a:rPr lang="en-GB" b="1" dirty="0">
                <a:solidFill>
                  <a:schemeClr val="accent1">
                    <a:lumMod val="50000"/>
                  </a:schemeClr>
                </a:solidFill>
              </a:rPr>
            </a:br>
            <a:endParaRPr lang="en-GB" dirty="0">
              <a:solidFill>
                <a:schemeClr val="accent1">
                  <a:lumMod val="50000"/>
                </a:schemeClr>
              </a:solidFill>
            </a:endParaRPr>
          </a:p>
        </p:txBody>
      </p:sp>
      <p:sp>
        <p:nvSpPr>
          <p:cNvPr id="3" name="Subtitle 2">
            <a:extLst>
              <a:ext uri="{FF2B5EF4-FFF2-40B4-BE49-F238E27FC236}">
                <a16:creationId xmlns:a16="http://schemas.microsoft.com/office/drawing/2014/main" id="{63C8D454-CE16-208B-3189-F0D2B6E72269}"/>
              </a:ext>
            </a:extLst>
          </p:cNvPr>
          <p:cNvSpPr>
            <a:spLocks noGrp="1"/>
          </p:cNvSpPr>
          <p:nvPr>
            <p:ph type="subTitle" idx="1"/>
          </p:nvPr>
        </p:nvSpPr>
        <p:spPr/>
        <p:txBody>
          <a:bodyPr/>
          <a:lstStyle/>
          <a:p>
            <a:r>
              <a:rPr lang="en-GB" b="1" dirty="0"/>
              <a:t>Barry Kaye</a:t>
            </a:r>
          </a:p>
          <a:p>
            <a:r>
              <a:rPr lang="en-GB" sz="1600" dirty="0" err="1"/>
              <a:t>CookandKaye</a:t>
            </a:r>
            <a:r>
              <a:rPr lang="en-GB" sz="1600" dirty="0"/>
              <a:t>, October 2025</a:t>
            </a:r>
          </a:p>
          <a:p>
            <a:endParaRPr lang="en-GB" dirty="0"/>
          </a:p>
        </p:txBody>
      </p:sp>
      <p:pic>
        <p:nvPicPr>
          <p:cNvPr id="5" name="Picture 4">
            <a:extLst>
              <a:ext uri="{FF2B5EF4-FFF2-40B4-BE49-F238E27FC236}">
                <a16:creationId xmlns:a16="http://schemas.microsoft.com/office/drawing/2014/main" id="{77D8AD4F-6AAF-7FA2-05D9-B8ECE9EEA35D}"/>
              </a:ext>
            </a:extLst>
          </p:cNvPr>
          <p:cNvPicPr>
            <a:picLocks noChangeAspect="1"/>
          </p:cNvPicPr>
          <p:nvPr/>
        </p:nvPicPr>
        <p:blipFill>
          <a:blip r:embed="rId3"/>
          <a:stretch>
            <a:fillRect/>
          </a:stretch>
        </p:blipFill>
        <p:spPr>
          <a:xfrm>
            <a:off x="8508000" y="4943791"/>
            <a:ext cx="2160000" cy="628018"/>
          </a:xfrm>
          <a:prstGeom prst="rect">
            <a:avLst/>
          </a:prstGeom>
        </p:spPr>
      </p:pic>
      <p:pic>
        <p:nvPicPr>
          <p:cNvPr id="9" name="Picture 8">
            <a:extLst>
              <a:ext uri="{FF2B5EF4-FFF2-40B4-BE49-F238E27FC236}">
                <a16:creationId xmlns:a16="http://schemas.microsoft.com/office/drawing/2014/main" id="{9504FA46-3825-DCF1-A239-FE2E8048CF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1576" y="663660"/>
            <a:ext cx="9326424" cy="1702072"/>
          </a:xfrm>
          <a:prstGeom prst="rect">
            <a:avLst/>
          </a:prstGeom>
        </p:spPr>
      </p:pic>
    </p:spTree>
    <p:extLst>
      <p:ext uri="{BB962C8B-B14F-4D97-AF65-F5344CB8AC3E}">
        <p14:creationId xmlns:p14="http://schemas.microsoft.com/office/powerpoint/2010/main" val="190068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5A8521-B8C7-D488-5E77-6561A237557B}"/>
              </a:ext>
            </a:extLst>
          </p:cNvPr>
          <p:cNvPicPr>
            <a:picLocks noChangeAspect="1"/>
          </p:cNvPicPr>
          <p:nvPr/>
        </p:nvPicPr>
        <p:blipFill>
          <a:blip r:embed="rId3"/>
          <a:stretch>
            <a:fillRect/>
          </a:stretch>
        </p:blipFill>
        <p:spPr>
          <a:xfrm>
            <a:off x="1189700" y="0"/>
            <a:ext cx="9812599" cy="6858000"/>
          </a:xfrm>
          <a:prstGeom prst="rect">
            <a:avLst/>
          </a:prstGeom>
        </p:spPr>
      </p:pic>
    </p:spTree>
    <p:extLst>
      <p:ext uri="{BB962C8B-B14F-4D97-AF65-F5344CB8AC3E}">
        <p14:creationId xmlns:p14="http://schemas.microsoft.com/office/powerpoint/2010/main" val="394374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3977A3-E6DE-6A8A-7171-DCF9303E798C}"/>
              </a:ext>
            </a:extLst>
          </p:cNvPr>
          <p:cNvPicPr>
            <a:picLocks noChangeAspect="1"/>
          </p:cNvPicPr>
          <p:nvPr/>
        </p:nvPicPr>
        <p:blipFill>
          <a:blip r:embed="rId3"/>
          <a:stretch>
            <a:fillRect/>
          </a:stretch>
        </p:blipFill>
        <p:spPr>
          <a:xfrm>
            <a:off x="1058231" y="0"/>
            <a:ext cx="10075538" cy="6858000"/>
          </a:xfrm>
          <a:prstGeom prst="rect">
            <a:avLst/>
          </a:prstGeom>
        </p:spPr>
      </p:pic>
    </p:spTree>
    <p:extLst>
      <p:ext uri="{BB962C8B-B14F-4D97-AF65-F5344CB8AC3E}">
        <p14:creationId xmlns:p14="http://schemas.microsoft.com/office/powerpoint/2010/main" val="229526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5414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453BB3-E31F-CDF5-EE18-29DD77B38B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2848" y="4368192"/>
            <a:ext cx="1828800" cy="1370076"/>
          </a:xfrm>
          <a:prstGeom prst="rect">
            <a:avLst/>
          </a:prstGeom>
        </p:spPr>
      </p:pic>
      <p:sp>
        <p:nvSpPr>
          <p:cNvPr id="2" name="Title 1">
            <a:extLst>
              <a:ext uri="{FF2B5EF4-FFF2-40B4-BE49-F238E27FC236}">
                <a16:creationId xmlns:a16="http://schemas.microsoft.com/office/drawing/2014/main" id="{5FC773EB-1C33-9736-66E1-BA7AED020656}"/>
              </a:ext>
            </a:extLst>
          </p:cNvPr>
          <p:cNvSpPr>
            <a:spLocks noGrp="1"/>
          </p:cNvSpPr>
          <p:nvPr>
            <p:ph type="title"/>
          </p:nvPr>
        </p:nvSpPr>
        <p:spPr>
          <a:xfrm>
            <a:off x="1632154" y="365125"/>
            <a:ext cx="9721645" cy="1325563"/>
          </a:xfrm>
        </p:spPr>
        <p:txBody>
          <a:bodyPr/>
          <a:lstStyle/>
          <a:p>
            <a:r>
              <a:rPr lang="en-GB" dirty="0">
                <a:solidFill>
                  <a:schemeClr val="bg1"/>
                </a:solidFill>
              </a:rPr>
              <a:t>Summary</a:t>
            </a:r>
          </a:p>
        </p:txBody>
      </p:sp>
      <p:sp>
        <p:nvSpPr>
          <p:cNvPr id="3" name="TextBox 2">
            <a:extLst>
              <a:ext uri="{FF2B5EF4-FFF2-40B4-BE49-F238E27FC236}">
                <a16:creationId xmlns:a16="http://schemas.microsoft.com/office/drawing/2014/main" id="{80436868-C5CB-FC6F-A695-EAD259B4917B}"/>
              </a:ext>
            </a:extLst>
          </p:cNvPr>
          <p:cNvSpPr txBox="1"/>
          <p:nvPr/>
        </p:nvSpPr>
        <p:spPr>
          <a:xfrm>
            <a:off x="2556388" y="1612490"/>
            <a:ext cx="6921910" cy="3046988"/>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chemeClr val="bg1"/>
                </a:solidFill>
              </a:rPr>
              <a:t>Annual primary productivity in the Wyre Estuary is extremely variable</a:t>
            </a:r>
          </a:p>
          <a:p>
            <a:pPr marL="285750" indent="-285750">
              <a:buFont typeface="Arial" panose="020B0604020202020204" pitchFamily="34" charset="0"/>
              <a:buChar char="•"/>
            </a:pPr>
            <a:r>
              <a:rPr lang="en-GB" sz="2400" dirty="0">
                <a:solidFill>
                  <a:schemeClr val="bg1"/>
                </a:solidFill>
              </a:rPr>
              <a:t>The main cause of this is the inconsistency of the Spring bloom</a:t>
            </a:r>
          </a:p>
          <a:p>
            <a:pPr marL="285750" indent="-285750">
              <a:buFont typeface="Arial" panose="020B0604020202020204" pitchFamily="34" charset="0"/>
              <a:buChar char="•"/>
            </a:pPr>
            <a:r>
              <a:rPr lang="en-GB" sz="2400" dirty="0">
                <a:solidFill>
                  <a:schemeClr val="bg1"/>
                </a:solidFill>
              </a:rPr>
              <a:t>This correlates with sunlight hours in February and March</a:t>
            </a:r>
          </a:p>
          <a:p>
            <a:pPr marL="285750" indent="-285750">
              <a:buFont typeface="Arial" panose="020B0604020202020204" pitchFamily="34" charset="0"/>
              <a:buChar char="•"/>
            </a:pPr>
            <a:r>
              <a:rPr lang="en-GB" sz="2400" dirty="0">
                <a:solidFill>
                  <a:schemeClr val="bg1"/>
                </a:solidFill>
              </a:rPr>
              <a:t>The amount of sunlight in these critical months has increased significantly in the last 25 years</a:t>
            </a:r>
          </a:p>
        </p:txBody>
      </p:sp>
    </p:spTree>
    <p:extLst>
      <p:ext uri="{BB962C8B-B14F-4D97-AF65-F5344CB8AC3E}">
        <p14:creationId xmlns:p14="http://schemas.microsoft.com/office/powerpoint/2010/main" val="1298224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95BB0A-DD5C-E1A9-3BF8-36C3641B1A24}"/>
              </a:ext>
            </a:extLst>
          </p:cNvPr>
          <p:cNvPicPr>
            <a:picLocks noChangeAspect="1"/>
          </p:cNvPicPr>
          <p:nvPr/>
        </p:nvPicPr>
        <p:blipFill>
          <a:blip r:embed="rId3"/>
          <a:stretch>
            <a:fillRect/>
          </a:stretch>
        </p:blipFill>
        <p:spPr>
          <a:xfrm>
            <a:off x="0" y="-777240"/>
            <a:ext cx="12192000" cy="8412480"/>
          </a:xfrm>
          <a:prstGeom prst="rect">
            <a:avLst/>
          </a:prstGeom>
        </p:spPr>
      </p:pic>
      <p:sp>
        <p:nvSpPr>
          <p:cNvPr id="2" name="Title 1">
            <a:extLst>
              <a:ext uri="{FF2B5EF4-FFF2-40B4-BE49-F238E27FC236}">
                <a16:creationId xmlns:a16="http://schemas.microsoft.com/office/drawing/2014/main" id="{4C213DBC-34E0-9C89-159F-9BE9160DEB1F}"/>
              </a:ext>
            </a:extLst>
          </p:cNvPr>
          <p:cNvSpPr>
            <a:spLocks noGrp="1"/>
          </p:cNvSpPr>
          <p:nvPr>
            <p:ph type="title"/>
          </p:nvPr>
        </p:nvSpPr>
        <p:spPr>
          <a:xfrm>
            <a:off x="838200" y="365126"/>
            <a:ext cx="10515600" cy="623920"/>
          </a:xfrm>
        </p:spPr>
        <p:txBody>
          <a:bodyPr>
            <a:normAutofit fontScale="90000"/>
          </a:bodyPr>
          <a:lstStyle/>
          <a:p>
            <a:r>
              <a:rPr lang="en-GB" sz="3200" dirty="0">
                <a:solidFill>
                  <a:srgbClr val="38475A"/>
                </a:solidFill>
              </a:rPr>
              <a:t>… </a:t>
            </a:r>
            <a:r>
              <a:rPr lang="en-GB" sz="3200" b="1" dirty="0">
                <a:solidFill>
                  <a:srgbClr val="38475A"/>
                </a:solidFill>
              </a:rPr>
              <a:t>(of the Wyre Estuary): </a:t>
            </a:r>
            <a:r>
              <a:rPr lang="en-GB" sz="3200" dirty="0">
                <a:solidFill>
                  <a:srgbClr val="38475A"/>
                </a:solidFill>
              </a:rPr>
              <a:t>Sampling plankton on Spring high waters at Knott End jetty since January 2022.</a:t>
            </a:r>
          </a:p>
        </p:txBody>
      </p:sp>
    </p:spTree>
    <p:extLst>
      <p:ext uri="{BB962C8B-B14F-4D97-AF65-F5344CB8AC3E}">
        <p14:creationId xmlns:p14="http://schemas.microsoft.com/office/powerpoint/2010/main" val="3530321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D2ECE-AA79-E947-612A-F26947168D52}"/>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2E417C29-81F0-D7D3-4E30-7CCB72DFC832}"/>
              </a:ext>
            </a:extLst>
          </p:cNvPr>
          <p:cNvPicPr>
            <a:picLocks noChangeAspect="1"/>
          </p:cNvPicPr>
          <p:nvPr/>
        </p:nvPicPr>
        <p:blipFill>
          <a:blip r:embed="rId3"/>
          <a:stretch>
            <a:fillRect/>
          </a:stretch>
        </p:blipFill>
        <p:spPr>
          <a:xfrm>
            <a:off x="1633210" y="0"/>
            <a:ext cx="8608337" cy="6858000"/>
          </a:xfrm>
          <a:prstGeom prst="rect">
            <a:avLst/>
          </a:prstGeom>
        </p:spPr>
      </p:pic>
    </p:spTree>
    <p:extLst>
      <p:ext uri="{BB962C8B-B14F-4D97-AF65-F5344CB8AC3E}">
        <p14:creationId xmlns:p14="http://schemas.microsoft.com/office/powerpoint/2010/main" val="1932717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8475A"/>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8C96A6-EEEE-881F-2665-989AA9A8AB06}"/>
              </a:ext>
            </a:extLst>
          </p:cNvPr>
          <p:cNvPicPr>
            <a:picLocks noChangeAspect="1"/>
          </p:cNvPicPr>
          <p:nvPr/>
        </p:nvPicPr>
        <p:blipFill>
          <a:blip r:embed="rId3"/>
          <a:stretch>
            <a:fillRect/>
          </a:stretch>
        </p:blipFill>
        <p:spPr>
          <a:xfrm>
            <a:off x="1776383" y="0"/>
            <a:ext cx="8639234" cy="6480000"/>
          </a:xfrm>
          <a:prstGeom prst="rect">
            <a:avLst/>
          </a:prstGeom>
        </p:spPr>
      </p:pic>
      <p:sp>
        <p:nvSpPr>
          <p:cNvPr id="2" name="TextBox 1">
            <a:extLst>
              <a:ext uri="{FF2B5EF4-FFF2-40B4-BE49-F238E27FC236}">
                <a16:creationId xmlns:a16="http://schemas.microsoft.com/office/drawing/2014/main" id="{3A0AE076-3214-575F-075C-109D1B0F5515}"/>
              </a:ext>
            </a:extLst>
          </p:cNvPr>
          <p:cNvSpPr txBox="1"/>
          <p:nvPr/>
        </p:nvSpPr>
        <p:spPr>
          <a:xfrm>
            <a:off x="2951006" y="634481"/>
            <a:ext cx="2116349" cy="461665"/>
          </a:xfrm>
          <a:prstGeom prst="rect">
            <a:avLst/>
          </a:prstGeom>
          <a:noFill/>
        </p:spPr>
        <p:txBody>
          <a:bodyPr wrap="none" rtlCol="0">
            <a:spAutoFit/>
          </a:bodyPr>
          <a:lstStyle/>
          <a:p>
            <a:r>
              <a:rPr lang="en-GB" sz="2400" i="1" dirty="0" err="1">
                <a:solidFill>
                  <a:schemeClr val="bg1"/>
                </a:solidFill>
              </a:rPr>
              <a:t>Odontella</a:t>
            </a:r>
            <a:r>
              <a:rPr lang="en-GB" sz="2400" i="1" dirty="0">
                <a:solidFill>
                  <a:schemeClr val="bg1"/>
                </a:solidFill>
              </a:rPr>
              <a:t> regia</a:t>
            </a:r>
          </a:p>
        </p:txBody>
      </p:sp>
      <p:sp>
        <p:nvSpPr>
          <p:cNvPr id="4" name="TextBox 3">
            <a:extLst>
              <a:ext uri="{FF2B5EF4-FFF2-40B4-BE49-F238E27FC236}">
                <a16:creationId xmlns:a16="http://schemas.microsoft.com/office/drawing/2014/main" id="{975D0890-146A-D0B0-5F05-B334E716B3D2}"/>
              </a:ext>
            </a:extLst>
          </p:cNvPr>
          <p:cNvSpPr txBox="1"/>
          <p:nvPr/>
        </p:nvSpPr>
        <p:spPr>
          <a:xfrm>
            <a:off x="2935455" y="1096146"/>
            <a:ext cx="3160545" cy="369332"/>
          </a:xfrm>
          <a:prstGeom prst="rect">
            <a:avLst/>
          </a:prstGeom>
          <a:noFill/>
        </p:spPr>
        <p:txBody>
          <a:bodyPr wrap="none" rtlCol="0">
            <a:spAutoFit/>
          </a:bodyPr>
          <a:lstStyle/>
          <a:p>
            <a:r>
              <a:rPr lang="en-GB" i="1" dirty="0">
                <a:solidFill>
                  <a:schemeClr val="bg1"/>
                </a:solidFill>
              </a:rPr>
              <a:t>Biddulphia regia</a:t>
            </a:r>
            <a:r>
              <a:rPr lang="en-GB" dirty="0">
                <a:solidFill>
                  <a:schemeClr val="bg1"/>
                </a:solidFill>
              </a:rPr>
              <a:t> or </a:t>
            </a:r>
            <a:r>
              <a:rPr lang="en-GB" i="1" u="sng" dirty="0" err="1">
                <a:solidFill>
                  <a:schemeClr val="bg1"/>
                </a:solidFill>
              </a:rPr>
              <a:t>Trieres</a:t>
            </a:r>
            <a:r>
              <a:rPr lang="en-GB" i="1" u="sng" dirty="0">
                <a:solidFill>
                  <a:schemeClr val="bg1"/>
                </a:solidFill>
              </a:rPr>
              <a:t> regia</a:t>
            </a:r>
          </a:p>
        </p:txBody>
      </p:sp>
    </p:spTree>
    <p:extLst>
      <p:ext uri="{BB962C8B-B14F-4D97-AF65-F5344CB8AC3E}">
        <p14:creationId xmlns:p14="http://schemas.microsoft.com/office/powerpoint/2010/main" val="4079767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18C9D4-D958-F45E-CD41-FB5D283EEF06}"/>
              </a:ext>
            </a:extLst>
          </p:cNvPr>
          <p:cNvPicPr>
            <a:picLocks noChangeAspect="1"/>
          </p:cNvPicPr>
          <p:nvPr/>
        </p:nvPicPr>
        <p:blipFill>
          <a:blip r:embed="rId3"/>
          <a:stretch>
            <a:fillRect/>
          </a:stretch>
        </p:blipFill>
        <p:spPr>
          <a:xfrm>
            <a:off x="1198610" y="0"/>
            <a:ext cx="9794779" cy="6858000"/>
          </a:xfrm>
          <a:prstGeom prst="rect">
            <a:avLst/>
          </a:prstGeom>
        </p:spPr>
      </p:pic>
    </p:spTree>
    <p:extLst>
      <p:ext uri="{BB962C8B-B14F-4D97-AF65-F5344CB8AC3E}">
        <p14:creationId xmlns:p14="http://schemas.microsoft.com/office/powerpoint/2010/main" val="2428580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4AB413-8741-0FCE-A341-32C27703DF2E}"/>
              </a:ext>
            </a:extLst>
          </p:cNvPr>
          <p:cNvPicPr>
            <a:picLocks noChangeAspect="1"/>
          </p:cNvPicPr>
          <p:nvPr/>
        </p:nvPicPr>
        <p:blipFill>
          <a:blip r:embed="rId3"/>
          <a:stretch>
            <a:fillRect/>
          </a:stretch>
        </p:blipFill>
        <p:spPr>
          <a:xfrm>
            <a:off x="1293745" y="0"/>
            <a:ext cx="9604509" cy="6858000"/>
          </a:xfrm>
          <a:prstGeom prst="rect">
            <a:avLst/>
          </a:prstGeom>
        </p:spPr>
      </p:pic>
    </p:spTree>
    <p:extLst>
      <p:ext uri="{BB962C8B-B14F-4D97-AF65-F5344CB8AC3E}">
        <p14:creationId xmlns:p14="http://schemas.microsoft.com/office/powerpoint/2010/main" val="1418837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B7EA5D-B8F0-B01A-E5D7-F66007236CC0}"/>
              </a:ext>
            </a:extLst>
          </p:cNvPr>
          <p:cNvPicPr>
            <a:picLocks noChangeAspect="1"/>
          </p:cNvPicPr>
          <p:nvPr/>
        </p:nvPicPr>
        <p:blipFill>
          <a:blip r:embed="rId3"/>
          <a:stretch>
            <a:fillRect/>
          </a:stretch>
        </p:blipFill>
        <p:spPr>
          <a:xfrm>
            <a:off x="1328450" y="0"/>
            <a:ext cx="9535099" cy="6858000"/>
          </a:xfrm>
          <a:prstGeom prst="rect">
            <a:avLst/>
          </a:prstGeom>
        </p:spPr>
      </p:pic>
    </p:spTree>
    <p:extLst>
      <p:ext uri="{BB962C8B-B14F-4D97-AF65-F5344CB8AC3E}">
        <p14:creationId xmlns:p14="http://schemas.microsoft.com/office/powerpoint/2010/main" val="164388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569E3D-2ED5-1F47-5CF2-0DF98AFE7381}"/>
              </a:ext>
            </a:extLst>
          </p:cNvPr>
          <p:cNvPicPr>
            <a:picLocks noChangeAspect="1"/>
          </p:cNvPicPr>
          <p:nvPr/>
        </p:nvPicPr>
        <p:blipFill>
          <a:blip r:embed="rId3"/>
          <a:stretch>
            <a:fillRect/>
          </a:stretch>
        </p:blipFill>
        <p:spPr>
          <a:xfrm>
            <a:off x="1298717" y="0"/>
            <a:ext cx="9594566" cy="6858000"/>
          </a:xfrm>
          <a:prstGeom prst="rect">
            <a:avLst/>
          </a:prstGeom>
        </p:spPr>
      </p:pic>
    </p:spTree>
    <p:extLst>
      <p:ext uri="{BB962C8B-B14F-4D97-AF65-F5344CB8AC3E}">
        <p14:creationId xmlns:p14="http://schemas.microsoft.com/office/powerpoint/2010/main" val="2105820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A68D58-14DC-EA33-A34D-44059B0B7500}"/>
              </a:ext>
            </a:extLst>
          </p:cNvPr>
          <p:cNvPicPr>
            <a:picLocks noChangeAspect="1"/>
          </p:cNvPicPr>
          <p:nvPr/>
        </p:nvPicPr>
        <p:blipFill>
          <a:blip r:embed="rId3"/>
          <a:stretch>
            <a:fillRect/>
          </a:stretch>
        </p:blipFill>
        <p:spPr>
          <a:xfrm>
            <a:off x="1304511" y="0"/>
            <a:ext cx="9582978" cy="6858000"/>
          </a:xfrm>
          <a:prstGeom prst="rect">
            <a:avLst/>
          </a:prstGeom>
        </p:spPr>
      </p:pic>
    </p:spTree>
    <p:extLst>
      <p:ext uri="{BB962C8B-B14F-4D97-AF65-F5344CB8AC3E}">
        <p14:creationId xmlns:p14="http://schemas.microsoft.com/office/powerpoint/2010/main" val="21237771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3934CF834D324EA276024801EBF0BA" ma:contentTypeVersion="12" ma:contentTypeDescription="Create a new document." ma:contentTypeScope="" ma:versionID="fec25598cf43a0414aecd6afdd3264d1">
  <xsd:schema xmlns:xsd="http://www.w3.org/2001/XMLSchema" xmlns:xs="http://www.w3.org/2001/XMLSchema" xmlns:p="http://schemas.microsoft.com/office/2006/metadata/properties" xmlns:ns3="145689c3-9103-4049-880c-43e873a25125" targetNamespace="http://schemas.microsoft.com/office/2006/metadata/properties" ma:root="true" ma:fieldsID="95987b74ce8c3fd587f6d7e84d40be31" ns3:_="">
    <xsd:import namespace="145689c3-9103-4049-880c-43e873a25125"/>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element ref="ns3:MediaServiceSystemTags" minOccurs="0"/>
                <xsd:element ref="ns3:MediaServiceOCR" minOccurs="0"/>
                <xsd:element ref="ns3:MediaServiceGenerationTime" minOccurs="0"/>
                <xsd:element ref="ns3:MediaServiceEventHashCode"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5689c3-9103-4049-880c-43e873a25125"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145689c3-9103-4049-880c-43e873a25125" xsi:nil="true"/>
  </documentManagement>
</p:properties>
</file>

<file path=customXml/itemProps1.xml><?xml version="1.0" encoding="utf-8"?>
<ds:datastoreItem xmlns:ds="http://schemas.openxmlformats.org/officeDocument/2006/customXml" ds:itemID="{CE3B06A1-9CAD-4D21-961E-FD28EE31B3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5689c3-9103-4049-880c-43e873a251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4DD06E8-BD44-44F8-A90B-A90CBB47D22C}">
  <ds:schemaRefs>
    <ds:schemaRef ds:uri="http://schemas.microsoft.com/sharepoint/v3/contenttype/forms"/>
  </ds:schemaRefs>
</ds:datastoreItem>
</file>

<file path=customXml/itemProps3.xml><?xml version="1.0" encoding="utf-8"?>
<ds:datastoreItem xmlns:ds="http://schemas.openxmlformats.org/officeDocument/2006/customXml" ds:itemID="{D8B574FD-74C7-4D82-9047-2074AA63DFB7}">
  <ds:schemaRefs>
    <ds:schemaRef ds:uri="http://www.w3.org/XML/1998/namespace"/>
    <ds:schemaRef ds:uri="http://schemas.microsoft.com/office/2006/documentManagement/types"/>
    <ds:schemaRef ds:uri="http://purl.org/dc/terms/"/>
    <ds:schemaRef ds:uri="http://purl.org/dc/elements/1.1/"/>
    <ds:schemaRef ds:uri="http://schemas.microsoft.com/office/infopath/2007/PartnerControls"/>
    <ds:schemaRef ds:uri="http://schemas.openxmlformats.org/package/2006/metadata/core-properties"/>
    <ds:schemaRef ds:uri="145689c3-9103-4049-880c-43e873a25125"/>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569</TotalTime>
  <Words>831</Words>
  <Application>Microsoft Office PowerPoint</Application>
  <PresentationFormat>Widescreen</PresentationFormat>
  <Paragraphs>61</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Plankton </vt:lpstr>
      <vt:lpstr>… (of the Wyre Estuary): Sampling plankton on Spring high waters at Knott End jetty since January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cookandkaye</dc:creator>
  <cp:lastModifiedBy>NWCF Admin</cp:lastModifiedBy>
  <cp:revision>22</cp:revision>
  <dcterms:created xsi:type="dcterms:W3CDTF">2025-06-15T18:14:53Z</dcterms:created>
  <dcterms:modified xsi:type="dcterms:W3CDTF">2025-06-25T10:07:23Z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0x010100763934CF834D324EA276024801EBF0BA</vt:lpwstr>
  </property>
</Properties>
</file>